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9" r:id="rId5"/>
    <p:sldId id="258" r:id="rId6"/>
    <p:sldId id="265" r:id="rId7"/>
    <p:sldId id="260" r:id="rId8"/>
    <p:sldId id="264" r:id="rId9"/>
    <p:sldId id="266" r:id="rId10"/>
    <p:sldId id="261" r:id="rId11"/>
    <p:sldId id="267" r:id="rId12"/>
    <p:sldId id="268" r:id="rId13"/>
    <p:sldId id="262" r:id="rId14"/>
    <p:sldId id="269" r:id="rId15"/>
    <p:sldId id="271" r:id="rId16"/>
    <p:sldId id="263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AD09C-106C-34FC-99F7-67418C3CB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00A9DB-4B63-801E-5676-7141A6FF8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9DDA6-4AF3-1C50-4309-4BF0F0E50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9D904-3124-A743-D3F9-1C09BC6E3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27356-3F4D-D668-7331-7CE4AF962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45966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2BAC9-C9DD-26F5-06AD-4AB410CA1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366E5-4D49-02A3-9566-E16E812CE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5997E-4AD9-8151-2367-B9001CF0A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7226D-C85C-8023-3C43-3AAAE9F4C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2CD2D-CD1E-DB48-7DF7-B8122267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88954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423AD3-C4BD-DB08-FE5B-F2398235AB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F42633-53A0-895E-B1E6-FA12E6E1E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2D308-4F38-CD81-2AA0-90D5E7BF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78361-2EF8-E587-894B-481D41BF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AAA4B-2958-C946-9369-D50E3251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34824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98333-C924-996E-C79D-C21A852B4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E667E-1B83-7B7B-C9DC-5AD474EFE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42AC2-253B-4D9B-EDF7-E1182C397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224F6-C9CE-6D0E-4BFA-8B62FD33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A50B4-494B-364D-4D79-DB6AB03F2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48225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49D0-CC29-7CF7-BA36-2A94B5DF7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75545-B652-C35A-369B-2916A4E38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765D9-2ECA-74CE-EF01-0387C85A5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744B0-6D73-B174-B6DB-B6B9F876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EB64C-48B8-966A-AEE6-7DD54DF95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02503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0E107-FE67-5414-FF8A-51DE884A4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C7E25-160F-FE21-51D7-04B8CF0CD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5A75C-C696-AB2E-8436-7AE9CCBC2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DDC98-6A29-4FCA-2163-54D4BCF9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F9879-B35A-F778-7E35-441C894B1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64F93-0736-1227-2CE7-6E09FC7FC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32878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E7A06-E3C7-1AE1-5632-1798FCCC6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A9DC9-B36C-6D59-7188-A5C64F452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3A4DC-7774-1E7A-1468-2FF67CB1A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4A94C5-9F57-628C-333D-DCE2DC167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AFA992-60AF-E705-C2B1-F35211AFAF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FA700A-53D4-D37B-3873-208D40EA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9F796E-AA98-B07E-E672-6DBC2FC66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341B35-0560-BCFB-3D61-6F14A00D6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29319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01879-9E66-28AC-D9A9-7F8860BD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5AC441-BD16-37AE-BCD9-BEE9033D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7F8139-3EA2-C12E-8933-D04C61BA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B99220-D8DD-7060-4DE9-6350EA0AA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11323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67F9B3-7BD2-B718-2456-C4B3DB769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322A28-BACB-FFA8-29F8-399FCF752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B3ECA-523D-639F-F9C1-EC71EDB63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29173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D959D-DA8A-C422-1671-57B33DE15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5DFE7-FC73-F471-E9B3-B98D365FB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BE0EF-36EC-C958-0D22-1A689B8DB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ED0427-512A-E82D-7F97-75C1D814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819EF-E0A5-C4E4-7EFA-8BF211E1E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54037-3639-E281-4BDA-3626EFCD4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27184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1957-EAAF-5E83-E44B-9D5AE6305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765C48-31A9-2A73-B284-A3C0EBE62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B9718-B307-2CDB-00A3-8E066B847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2AB1E-F272-B952-694B-DAE106C64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2007C-DB97-8394-BD04-F3C01C2B3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879AB-7713-715B-ADBF-8EAF9DEC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365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184077-92B6-785F-2A40-AC693330C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D4B25-7388-B280-AEC2-64549D196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BDE85-562A-F7AC-1121-17D1124D5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079E70-513E-4FC4-8824-8DBED3582B9E}" type="datetimeFigureOut">
              <a:rPr lang="en-JM" smtClean="0"/>
              <a:t>9/5/2024</a:t>
            </a:fld>
            <a:endParaRPr lang="en-JM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30F97-CF8B-7447-0496-966ECE4FFA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DC850-84F8-F7D9-2EDF-2C9C34177C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E42185-9A96-4334-92E4-C2189AC890BA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02154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91583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9419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AAA9B-48B2-D8F9-611E-9DFCF7ECB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647593"/>
            <a:ext cx="4467792" cy="3060541"/>
          </a:xfrm>
        </p:spPr>
        <p:txBody>
          <a:bodyPr>
            <a:normAutofit/>
          </a:bodyPr>
          <a:lstStyle/>
          <a:p>
            <a:r>
              <a:rPr lang="en-JM">
                <a:solidFill>
                  <a:srgbClr val="FFFFFF"/>
                </a:solidFill>
              </a:rPr>
              <a:t>Investment 101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1B1FA4-C0AA-E5BD-7A98-B257F971C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00209"/>
            <a:ext cx="4467792" cy="2410198"/>
          </a:xfrm>
        </p:spPr>
        <p:txBody>
          <a:bodyPr>
            <a:normAutofit/>
          </a:bodyPr>
          <a:lstStyle/>
          <a:p>
            <a:r>
              <a:rPr lang="en-JM">
                <a:solidFill>
                  <a:srgbClr val="FFFFFF"/>
                </a:solidFill>
              </a:rPr>
              <a:t>Beginners Guide</a:t>
            </a:r>
          </a:p>
        </p:txBody>
      </p:sp>
      <p:pic>
        <p:nvPicPr>
          <p:cNvPr id="7" name="Graphic 6" descr="Money">
            <a:extLst>
              <a:ext uri="{FF2B5EF4-FFF2-40B4-BE49-F238E27FC236}">
                <a16:creationId xmlns:a16="http://schemas.microsoft.com/office/drawing/2014/main" id="{B28C06EA-38BE-8B85-B105-CCC611494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3623" y="1374798"/>
            <a:ext cx="4108404" cy="4108404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7585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47FC9C-2ED3-4100-A4EF-E8CDFEE10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FECAC-AE7F-F6CE-1861-C8812469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58141"/>
            <a:ext cx="10515600" cy="9426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Fixed Income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ECEC7C-17FA-0296-92E2-FBF450848F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2046" y="557189"/>
            <a:ext cx="8207908" cy="462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13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02F787-0ED3-CA55-18EB-0173A8B0A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JM" sz="6600"/>
              <a:t>Fixed Income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C3D3D-4866-3117-09D6-97690EA78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JM" sz="2400"/>
              <a:t>Commentary: As a result of increased interest rates, the performance (price/value) of long-term bonds have been impacted. Nonetheless, the Fund generated a YTD return of 1.3% vs it’s benchmark, the Avg 10–15-year bond yield which was 9.3%.</a:t>
            </a:r>
          </a:p>
        </p:txBody>
      </p:sp>
    </p:spTree>
    <p:extLst>
      <p:ext uri="{BB962C8B-B14F-4D97-AF65-F5344CB8AC3E}">
        <p14:creationId xmlns:p14="http://schemas.microsoft.com/office/powerpoint/2010/main" val="1928502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2A3F6-A560-859E-341D-8F5215E8E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JM" sz="6600"/>
              <a:t>SLJ Money Market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844EC-080A-5C22-247F-4F12545C8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JM" sz="2400" dirty="0"/>
              <a:t>Strategy: The Fund Invests mainly in GOJ securities and repos with average portfolio maturity target not exceeding 5 years.</a:t>
            </a:r>
          </a:p>
          <a:p>
            <a:r>
              <a:rPr lang="en-JM" sz="2400" dirty="0"/>
              <a:t>Risk Tolerance: Conservative</a:t>
            </a:r>
          </a:p>
          <a:p>
            <a:r>
              <a:rPr lang="en-JM" sz="2400" dirty="0"/>
              <a:t>Performance: </a:t>
            </a:r>
          </a:p>
          <a:p>
            <a:r>
              <a:rPr lang="en-JM" sz="2400" dirty="0"/>
              <a:t>12MTD 	3YR 		5YR</a:t>
            </a:r>
          </a:p>
          <a:p>
            <a:r>
              <a:rPr lang="en-JM" sz="2400" dirty="0"/>
              <a:t>7.4% 		4.9% 		5.1%</a:t>
            </a:r>
          </a:p>
        </p:txBody>
      </p:sp>
    </p:spTree>
    <p:extLst>
      <p:ext uri="{BB962C8B-B14F-4D97-AF65-F5344CB8AC3E}">
        <p14:creationId xmlns:p14="http://schemas.microsoft.com/office/powerpoint/2010/main" val="3069996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47FC9C-2ED3-4100-A4EF-E8CDFEE10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4E230A-194A-A389-E4C4-A0BE3F7D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58141"/>
            <a:ext cx="10515600" cy="9426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SLJ Money Market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9ED8B88-14B7-044C-B09F-CC641FC4BE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7928" y="557189"/>
            <a:ext cx="7776143" cy="462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32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95CB3-0158-8096-3ACF-23DB7664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JM" sz="6600"/>
              <a:t>SLJ Money Market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D5B63-36A9-19CF-E3DD-D32446987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JM" sz="2400"/>
              <a:t>Commentary: The increase in short term interest rates over the last year have positively influenced the performance of this Fund.</a:t>
            </a:r>
          </a:p>
          <a:p>
            <a:r>
              <a:rPr lang="en-JM" sz="2400"/>
              <a:t>The Fund generated a YTD return of 7.4% vs it’s benchmark, JSE Money Market Index which was 5.1%.</a:t>
            </a:r>
          </a:p>
        </p:txBody>
      </p:sp>
    </p:spTree>
    <p:extLst>
      <p:ext uri="{BB962C8B-B14F-4D97-AF65-F5344CB8AC3E}">
        <p14:creationId xmlns:p14="http://schemas.microsoft.com/office/powerpoint/2010/main" val="431458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A0F94-34DA-F2A8-B140-AEE121E17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SLJ Foreign Currency Indexed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CDC9-9E9C-5F10-390A-8B2F6EAAC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M" dirty="0"/>
              <a:t>Strategy: The Fund Invests mainly in GOJ US denominated fixed income securities.</a:t>
            </a:r>
          </a:p>
          <a:p>
            <a:r>
              <a:rPr lang="en-JM" dirty="0"/>
              <a:t>Risk Tolerance: Aggressive</a:t>
            </a:r>
          </a:p>
          <a:p>
            <a:r>
              <a:rPr lang="en-JM" dirty="0"/>
              <a:t>Performance: 12MTD 3YR 5YR</a:t>
            </a:r>
          </a:p>
          <a:p>
            <a:r>
              <a:rPr lang="en-JM" dirty="0"/>
              <a:t>12.5% 1.7% 9.3%</a:t>
            </a:r>
          </a:p>
        </p:txBody>
      </p:sp>
    </p:spTree>
    <p:extLst>
      <p:ext uri="{BB962C8B-B14F-4D97-AF65-F5344CB8AC3E}">
        <p14:creationId xmlns:p14="http://schemas.microsoft.com/office/powerpoint/2010/main" val="2304644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47FC9C-2ED3-4100-A4EF-E8CDFEE10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B1A471-8DC0-5371-2356-A7E5E2C0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58141"/>
            <a:ext cx="10515600" cy="9426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SLJ Foreign Currency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53186D8-81B9-AEBE-D98E-01AFA21757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1725" y="557189"/>
            <a:ext cx="7828550" cy="462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510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7C60C-7696-8912-3CA4-1D9A978F4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SLJ Foreign Currency Indexed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5043B-D423-EE06-CBE9-B35748C5F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M" dirty="0"/>
              <a:t>Commentary: The YTD return was 12.5% ahead of the benchmark, the JSE Global Bond Index &amp; Devaluation of 6.4%. The fund benefitted from bond price improvement and devaluation of the Jamaican currency.</a:t>
            </a:r>
          </a:p>
        </p:txBody>
      </p:sp>
    </p:spTree>
    <p:extLst>
      <p:ext uri="{BB962C8B-B14F-4D97-AF65-F5344CB8AC3E}">
        <p14:creationId xmlns:p14="http://schemas.microsoft.com/office/powerpoint/2010/main" val="58690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1DBF3C-E33F-D719-7F4A-1CA552CF0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JM">
                <a:solidFill>
                  <a:srgbClr val="FFFFFF"/>
                </a:solidFill>
              </a:rPr>
              <a:t>Quick Investment Guide</a:t>
            </a: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00B789B-1477-7409-86F7-D96B49A53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JM"/>
              <a:t>Create an investment plan that aligns with your financial goals</a:t>
            </a:r>
          </a:p>
          <a:p>
            <a:pPr marL="514350" indent="-514350">
              <a:buFont typeface="+mj-lt"/>
              <a:buAutoNum type="arabicPeriod"/>
            </a:pPr>
            <a:r>
              <a:rPr lang="en-JM"/>
              <a:t>Start investing as early as possible</a:t>
            </a:r>
          </a:p>
          <a:p>
            <a:pPr marL="514350" indent="-514350">
              <a:buFont typeface="+mj-lt"/>
              <a:buAutoNum type="arabicPeriod"/>
            </a:pPr>
            <a:r>
              <a:rPr lang="en-JM"/>
              <a:t>Don’t try to time the market</a:t>
            </a:r>
          </a:p>
          <a:p>
            <a:pPr marL="514350" indent="-514350">
              <a:buFont typeface="+mj-lt"/>
              <a:buAutoNum type="arabicPeriod"/>
            </a:pPr>
            <a:r>
              <a:rPr lang="en-JM"/>
              <a:t>Diversification is key</a:t>
            </a:r>
          </a:p>
          <a:p>
            <a:pPr marL="514350" indent="-514350">
              <a:buFont typeface="+mj-lt"/>
              <a:buAutoNum type="arabicPeriod"/>
            </a:pPr>
            <a:r>
              <a:rPr lang="en-JM"/>
              <a:t>Understand what you are investing in</a:t>
            </a:r>
          </a:p>
          <a:p>
            <a:pPr marL="514350" indent="-514350">
              <a:buFont typeface="+mj-lt"/>
              <a:buAutoNum type="arabicPeriod"/>
            </a:pPr>
            <a:r>
              <a:rPr lang="en-JM"/>
              <a:t>Add to your investment over time</a:t>
            </a:r>
          </a:p>
          <a:p>
            <a:pPr marL="514350" indent="-514350">
              <a:buFont typeface="+mj-lt"/>
              <a:buAutoNum type="arabicPeriod"/>
            </a:pPr>
            <a:r>
              <a:rPr lang="en-JM"/>
              <a:t>Hold your investments long-term</a:t>
            </a:r>
          </a:p>
        </p:txBody>
      </p:sp>
    </p:spTree>
    <p:extLst>
      <p:ext uri="{BB962C8B-B14F-4D97-AF65-F5344CB8AC3E}">
        <p14:creationId xmlns:p14="http://schemas.microsoft.com/office/powerpoint/2010/main" val="1815725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853A6D-0986-9D98-EE14-BF76F5B51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JM" sz="6600"/>
              <a:t>Equity Fund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70BFB-C995-437A-02FF-DD5281803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JM" sz="2400" b="1" i="0" u="none" strike="noStrike" baseline="0">
                <a:latin typeface="Candara" panose="020E0502030303020204" pitchFamily="34" charset="0"/>
              </a:rPr>
              <a:t>Strategy: </a:t>
            </a:r>
            <a:r>
              <a:rPr lang="en-JM" sz="2400" b="0" i="0" u="none" strike="noStrike" baseline="0">
                <a:latin typeface="Candara" panose="020E0502030303020204" pitchFamily="34" charset="0"/>
              </a:rPr>
              <a:t>The Fund invests in listed securities on local and other recognized stock exchanges. </a:t>
            </a:r>
          </a:p>
          <a:p>
            <a:r>
              <a:rPr lang="en-JM" sz="2400" b="1" i="0" u="none" strike="noStrike" baseline="0">
                <a:latin typeface="Candara" panose="020E0502030303020204" pitchFamily="34" charset="0"/>
              </a:rPr>
              <a:t>Risk Tolerance: </a:t>
            </a:r>
            <a:r>
              <a:rPr lang="en-JM" sz="2400" b="0" i="0" u="none" strike="noStrike" baseline="0">
                <a:latin typeface="Candara" panose="020E0502030303020204" pitchFamily="34" charset="0"/>
              </a:rPr>
              <a:t>Aggressive</a:t>
            </a:r>
          </a:p>
          <a:p>
            <a:r>
              <a:rPr lang="en-JM" sz="2400" b="1" i="0" u="none" strike="noStrike" baseline="0">
                <a:latin typeface="Candara" panose="020E0502030303020204" pitchFamily="34" charset="0"/>
              </a:rPr>
              <a:t>Performance: </a:t>
            </a:r>
          </a:p>
          <a:p>
            <a:r>
              <a:rPr lang="en-JM" sz="2400" b="1" i="0" u="none" strike="noStrike" baseline="0">
                <a:latin typeface="Candara" panose="020E0502030303020204" pitchFamily="34" charset="0"/>
              </a:rPr>
              <a:t>12MTD 	</a:t>
            </a:r>
            <a:r>
              <a:rPr lang="en-JM" sz="2400" b="0" i="0" u="none" strike="noStrike" baseline="0">
                <a:latin typeface="Candara" panose="020E0502030303020204" pitchFamily="34" charset="0"/>
              </a:rPr>
              <a:t>3YR 	5YR </a:t>
            </a:r>
          </a:p>
          <a:p>
            <a:r>
              <a:rPr lang="en-JM" sz="2400" b="0" i="0" u="none" strike="noStrike" baseline="0">
                <a:latin typeface="Candara" panose="020E0502030303020204" pitchFamily="34" charset="0"/>
              </a:rPr>
              <a:t>-5.8% 	-4.2%	 -2.8% </a:t>
            </a:r>
            <a:endParaRPr lang="en-JM" sz="2400"/>
          </a:p>
        </p:txBody>
      </p:sp>
    </p:spTree>
    <p:extLst>
      <p:ext uri="{BB962C8B-B14F-4D97-AF65-F5344CB8AC3E}">
        <p14:creationId xmlns:p14="http://schemas.microsoft.com/office/powerpoint/2010/main" val="163505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FCA2118-59A2-4310-A4B2-F2CBA821E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F6100C-27C1-CF9D-4111-1E55051F7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60" y="5279511"/>
            <a:ext cx="9681882" cy="739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Equity Fund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B15CDB-C3B5-C36E-A6A3-EB5153AD40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6665" y="579473"/>
            <a:ext cx="8858668" cy="422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9E7324-00B8-7FFE-ACB1-6E726246E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JM" sz="6600"/>
              <a:t>Equity Fund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5B8C0-3C9E-D082-F227-BFAA6CBF5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JM" sz="2400"/>
              <a:t>Commentary: The local stock market remains volatile due to the current high interest rate environment and market uncertainty. This is evidenced by the performance of the SLJ Equity Fund with a -5.8% YTD performance vs. the benchmark, the JSE main Index of -8.5%</a:t>
            </a:r>
          </a:p>
        </p:txBody>
      </p:sp>
    </p:spTree>
    <p:extLst>
      <p:ext uri="{BB962C8B-B14F-4D97-AF65-F5344CB8AC3E}">
        <p14:creationId xmlns:p14="http://schemas.microsoft.com/office/powerpoint/2010/main" val="758842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59F3D0-5C3A-FEED-BB01-6897C507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JM" sz="4100"/>
              <a:t>SLJ International Equity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28A09-E5A9-B49E-1571-532FE2EF4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JM" sz="2400" dirty="0"/>
              <a:t>Strategy: The Fund invests in securities listed on recognized exchanges in approved jurisdictions.</a:t>
            </a:r>
          </a:p>
          <a:p>
            <a:r>
              <a:rPr lang="en-JM" sz="2400" dirty="0"/>
              <a:t>Risk Tolerance: Aggressive</a:t>
            </a:r>
          </a:p>
          <a:p>
            <a:r>
              <a:rPr lang="en-JM" sz="2400" dirty="0"/>
              <a:t>Performance: </a:t>
            </a:r>
          </a:p>
          <a:p>
            <a:r>
              <a:rPr lang="en-JM" sz="2400" dirty="0"/>
              <a:t>12MTD 	3YR 		5YR</a:t>
            </a:r>
          </a:p>
          <a:p>
            <a:r>
              <a:rPr lang="en-JM" sz="2400" dirty="0"/>
              <a:t>11.5% 	4.4% 		5.6%</a:t>
            </a:r>
          </a:p>
        </p:txBody>
      </p:sp>
    </p:spTree>
    <p:extLst>
      <p:ext uri="{BB962C8B-B14F-4D97-AF65-F5344CB8AC3E}">
        <p14:creationId xmlns:p14="http://schemas.microsoft.com/office/powerpoint/2010/main" val="4158654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47FC9C-2ED3-4100-A4EF-E8CDFEE10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55A320-218A-BE66-B7A4-866AADB36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58141"/>
            <a:ext cx="10515600" cy="9426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SLJ International Equity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67A50D-86B2-272E-FC99-582E03E6BA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5588" y="557189"/>
            <a:ext cx="9280823" cy="462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235576-B816-BDB2-2010-E9CE00ED1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JM" sz="4100"/>
              <a:t>SLJ International Equity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D09EC-643B-6A50-80ED-F89A5916B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JM" sz="2400"/>
              <a:t>Commentary: The International Equity Fund generated a YTD return of 11.5% vs the S&amp;P 500 Index and devaluation of 26.1%. The stock market remains volatile however, there has been an uptick in the performance in recent months.</a:t>
            </a:r>
          </a:p>
        </p:txBody>
      </p:sp>
    </p:spTree>
    <p:extLst>
      <p:ext uri="{BB962C8B-B14F-4D97-AF65-F5344CB8AC3E}">
        <p14:creationId xmlns:p14="http://schemas.microsoft.com/office/powerpoint/2010/main" val="3497289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58E09A-A324-2DE4-0E20-E8205BC64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JM" sz="6600"/>
              <a:t>Fixed Income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1CFD3-3A9A-3B07-2552-C072D306B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JM" sz="2400" dirty="0"/>
              <a:t>Strategy: The Fund invests mainly GOJ securities and repos with average portfolio maturity 10 to 15 years.</a:t>
            </a:r>
          </a:p>
          <a:p>
            <a:r>
              <a:rPr lang="en-JM" sz="2400" dirty="0"/>
              <a:t>Risk Tolerance: Moderate</a:t>
            </a:r>
          </a:p>
          <a:p>
            <a:r>
              <a:rPr lang="en-JM" sz="2400" dirty="0"/>
              <a:t>Performance: </a:t>
            </a:r>
          </a:p>
          <a:p>
            <a:r>
              <a:rPr lang="en-JM" sz="2400" dirty="0"/>
              <a:t>12MTD 	3YR		 5YR</a:t>
            </a:r>
          </a:p>
          <a:p>
            <a:r>
              <a:rPr lang="en-JM" sz="2400" dirty="0"/>
              <a:t>1.3% 		0.4% 		0.3%</a:t>
            </a:r>
          </a:p>
        </p:txBody>
      </p:sp>
    </p:spTree>
    <p:extLst>
      <p:ext uri="{BB962C8B-B14F-4D97-AF65-F5344CB8AC3E}">
        <p14:creationId xmlns:p14="http://schemas.microsoft.com/office/powerpoint/2010/main" val="2506829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503</Words>
  <Application>Microsoft Office PowerPoint</Application>
  <PresentationFormat>Widescreen</PresentationFormat>
  <Paragraphs>55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Candara</vt:lpstr>
      <vt:lpstr>Office Theme</vt:lpstr>
      <vt:lpstr>Investment 101</vt:lpstr>
      <vt:lpstr>Quick Investment Guide</vt:lpstr>
      <vt:lpstr>Equity Fund</vt:lpstr>
      <vt:lpstr>Equity Fund</vt:lpstr>
      <vt:lpstr>Equity Fund</vt:lpstr>
      <vt:lpstr>SLJ International Equity</vt:lpstr>
      <vt:lpstr>SLJ International Equity</vt:lpstr>
      <vt:lpstr>SLJ International Equity</vt:lpstr>
      <vt:lpstr>Fixed Income</vt:lpstr>
      <vt:lpstr>Fixed Income</vt:lpstr>
      <vt:lpstr>Fixed Income</vt:lpstr>
      <vt:lpstr>SLJ Money Market</vt:lpstr>
      <vt:lpstr>SLJ Money Market</vt:lpstr>
      <vt:lpstr>SLJ Money Market</vt:lpstr>
      <vt:lpstr>SLJ Foreign Currency Indexed Fund</vt:lpstr>
      <vt:lpstr>SLJ Foreign Currency</vt:lpstr>
      <vt:lpstr>SLJ Foreign Currency Indexed Fund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101</dc:title>
  <dc:creator>Granville Knight</dc:creator>
  <cp:lastModifiedBy>Granville Knight</cp:lastModifiedBy>
  <cp:revision>1</cp:revision>
  <dcterms:created xsi:type="dcterms:W3CDTF">2024-05-09T23:27:15Z</dcterms:created>
  <dcterms:modified xsi:type="dcterms:W3CDTF">2024-05-10T00:33:06Z</dcterms:modified>
</cp:coreProperties>
</file>