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57" r:id="rId4"/>
    <p:sldId id="259" r:id="rId5"/>
    <p:sldId id="258" r:id="rId6"/>
    <p:sldId id="265" r:id="rId7"/>
    <p:sldId id="260" r:id="rId8"/>
    <p:sldId id="264" r:id="rId9"/>
    <p:sldId id="266" r:id="rId10"/>
    <p:sldId id="261" r:id="rId11"/>
    <p:sldId id="267" r:id="rId12"/>
    <p:sldId id="268" r:id="rId13"/>
    <p:sldId id="262" r:id="rId14"/>
    <p:sldId id="269" r:id="rId15"/>
    <p:sldId id="271" r:id="rId16"/>
    <p:sldId id="263" r:id="rId17"/>
    <p:sldId id="270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52" y="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AD09C-106C-34FC-99F7-67418C3CB2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JM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00A9DB-4B63-801E-5676-7141A6FF86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JM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89DDA6-4AF3-1C50-4309-4BF0F0E50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9E70-513E-4FC4-8824-8DBED3582B9E}" type="datetimeFigureOut">
              <a:rPr lang="en-JM" smtClean="0"/>
              <a:t>9/5/2024</a:t>
            </a:fld>
            <a:endParaRPr lang="en-JM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69D904-3124-A743-D3F9-1C09BC6E3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M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927356-3F4D-D668-7331-7CE4AF962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42185-9A96-4334-92E4-C2189AC890BA}" type="slidenum">
              <a:rPr lang="en-JM" smtClean="0"/>
              <a:t>‹#›</a:t>
            </a:fld>
            <a:endParaRPr lang="en-JM"/>
          </a:p>
        </p:txBody>
      </p:sp>
    </p:spTree>
    <p:extLst>
      <p:ext uri="{BB962C8B-B14F-4D97-AF65-F5344CB8AC3E}">
        <p14:creationId xmlns:p14="http://schemas.microsoft.com/office/powerpoint/2010/main" val="1459664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2BAC9-C9DD-26F5-06AD-4AB410CA1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M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A366E5-4D49-02A3-9566-E16E812CE4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M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05997E-4AD9-8151-2367-B9001CF0A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9E70-513E-4FC4-8824-8DBED3582B9E}" type="datetimeFigureOut">
              <a:rPr lang="en-JM" smtClean="0"/>
              <a:t>9/5/2024</a:t>
            </a:fld>
            <a:endParaRPr lang="en-JM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97226D-C85C-8023-3C43-3AAAE9F4C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M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42CD2D-CD1E-DB48-7DF7-B81222673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42185-9A96-4334-92E4-C2189AC890BA}" type="slidenum">
              <a:rPr lang="en-JM" smtClean="0"/>
              <a:t>‹#›</a:t>
            </a:fld>
            <a:endParaRPr lang="en-JM"/>
          </a:p>
        </p:txBody>
      </p:sp>
    </p:spTree>
    <p:extLst>
      <p:ext uri="{BB962C8B-B14F-4D97-AF65-F5344CB8AC3E}">
        <p14:creationId xmlns:p14="http://schemas.microsoft.com/office/powerpoint/2010/main" val="3889541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2423AD3-C4BD-DB08-FE5B-F2398235AB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JM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F42633-53A0-895E-B1E6-FA12E6E1EF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M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A2D308-4F38-CD81-2AA0-90D5E7BF8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9E70-513E-4FC4-8824-8DBED3582B9E}" type="datetimeFigureOut">
              <a:rPr lang="en-JM" smtClean="0"/>
              <a:t>9/5/2024</a:t>
            </a:fld>
            <a:endParaRPr lang="en-JM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178361-2EF8-E587-894B-481D41BFE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M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EAAA4B-2958-C946-9369-D50E32517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42185-9A96-4334-92E4-C2189AC890BA}" type="slidenum">
              <a:rPr lang="en-JM" smtClean="0"/>
              <a:t>‹#›</a:t>
            </a:fld>
            <a:endParaRPr lang="en-JM"/>
          </a:p>
        </p:txBody>
      </p:sp>
    </p:spTree>
    <p:extLst>
      <p:ext uri="{BB962C8B-B14F-4D97-AF65-F5344CB8AC3E}">
        <p14:creationId xmlns:p14="http://schemas.microsoft.com/office/powerpoint/2010/main" val="2348242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98333-C924-996E-C79D-C21A852B4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M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E667E-1B83-7B7B-C9DC-5AD474EFEC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M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242AC2-253B-4D9B-EDF7-E1182C397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9E70-513E-4FC4-8824-8DBED3582B9E}" type="datetimeFigureOut">
              <a:rPr lang="en-JM" smtClean="0"/>
              <a:t>9/5/2024</a:t>
            </a:fld>
            <a:endParaRPr lang="en-JM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0224F6-C9CE-6D0E-4BFA-8B62FD335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M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9A50B4-494B-364D-4D79-DB6AB03F2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42185-9A96-4334-92E4-C2189AC890BA}" type="slidenum">
              <a:rPr lang="en-JM" smtClean="0"/>
              <a:t>‹#›</a:t>
            </a:fld>
            <a:endParaRPr lang="en-JM"/>
          </a:p>
        </p:txBody>
      </p:sp>
    </p:spTree>
    <p:extLst>
      <p:ext uri="{BB962C8B-B14F-4D97-AF65-F5344CB8AC3E}">
        <p14:creationId xmlns:p14="http://schemas.microsoft.com/office/powerpoint/2010/main" val="2482250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C49D0-CC29-7CF7-BA36-2A94B5DF74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JM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E75545-B652-C35A-369B-2916A4E385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765D9-2ECA-74CE-EF01-0387C85A5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9E70-513E-4FC4-8824-8DBED3582B9E}" type="datetimeFigureOut">
              <a:rPr lang="en-JM" smtClean="0"/>
              <a:t>9/5/2024</a:t>
            </a:fld>
            <a:endParaRPr lang="en-JM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E744B0-6D73-B174-B6DB-B6B9F876B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M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2EB64C-48B8-966A-AEE6-7DD54DF95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42185-9A96-4334-92E4-C2189AC890BA}" type="slidenum">
              <a:rPr lang="en-JM" smtClean="0"/>
              <a:t>‹#›</a:t>
            </a:fld>
            <a:endParaRPr lang="en-JM"/>
          </a:p>
        </p:txBody>
      </p:sp>
    </p:spTree>
    <p:extLst>
      <p:ext uri="{BB962C8B-B14F-4D97-AF65-F5344CB8AC3E}">
        <p14:creationId xmlns:p14="http://schemas.microsoft.com/office/powerpoint/2010/main" val="3025035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80E107-FE67-5414-FF8A-51DE884A4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M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3C7E25-160F-FE21-51D7-04B8CF0CD1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M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D5A75C-C696-AB2E-8436-7AE9CCBC24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M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0DDC98-6A29-4FCA-2163-54D4BCF95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9E70-513E-4FC4-8824-8DBED3582B9E}" type="datetimeFigureOut">
              <a:rPr lang="en-JM" smtClean="0"/>
              <a:t>9/5/2024</a:t>
            </a:fld>
            <a:endParaRPr lang="en-JM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0F9879-B35A-F778-7E35-441C894B1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M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464F93-0736-1227-2CE7-6E09FC7FC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42185-9A96-4334-92E4-C2189AC890BA}" type="slidenum">
              <a:rPr lang="en-JM" smtClean="0"/>
              <a:t>‹#›</a:t>
            </a:fld>
            <a:endParaRPr lang="en-JM"/>
          </a:p>
        </p:txBody>
      </p:sp>
    </p:spTree>
    <p:extLst>
      <p:ext uri="{BB962C8B-B14F-4D97-AF65-F5344CB8AC3E}">
        <p14:creationId xmlns:p14="http://schemas.microsoft.com/office/powerpoint/2010/main" val="1328787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E7A06-E3C7-1AE1-5632-1798FCCC6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JM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BA9DC9-B36C-6D59-7188-A5C64F4526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E3A4DC-7774-1E7A-1468-2FF67CB1AE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M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4A94C5-9F57-628C-333D-DCE2DC1679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6AFA992-60AF-E705-C2B1-F35211AFAF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M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5FA700A-53D4-D37B-3873-208D40EAF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9E70-513E-4FC4-8824-8DBED3582B9E}" type="datetimeFigureOut">
              <a:rPr lang="en-JM" smtClean="0"/>
              <a:t>9/5/2024</a:t>
            </a:fld>
            <a:endParaRPr lang="en-JM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69F796E-AA98-B07E-E672-6DBC2FC66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M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341B35-0560-BCFB-3D61-6F14A00D6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42185-9A96-4334-92E4-C2189AC890BA}" type="slidenum">
              <a:rPr lang="en-JM" smtClean="0"/>
              <a:t>‹#›</a:t>
            </a:fld>
            <a:endParaRPr lang="en-JM"/>
          </a:p>
        </p:txBody>
      </p:sp>
    </p:spTree>
    <p:extLst>
      <p:ext uri="{BB962C8B-B14F-4D97-AF65-F5344CB8AC3E}">
        <p14:creationId xmlns:p14="http://schemas.microsoft.com/office/powerpoint/2010/main" val="2293195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201879-9E66-28AC-D9A9-7F8860BD5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M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5AC441-BD16-37AE-BCD9-BEE9033D3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9E70-513E-4FC4-8824-8DBED3582B9E}" type="datetimeFigureOut">
              <a:rPr lang="en-JM" smtClean="0"/>
              <a:t>9/5/2024</a:t>
            </a:fld>
            <a:endParaRPr lang="en-JM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7F8139-3EA2-C12E-8933-D04C61BA5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M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B99220-D8DD-7060-4DE9-6350EA0AA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42185-9A96-4334-92E4-C2189AC890BA}" type="slidenum">
              <a:rPr lang="en-JM" smtClean="0"/>
              <a:t>‹#›</a:t>
            </a:fld>
            <a:endParaRPr lang="en-JM"/>
          </a:p>
        </p:txBody>
      </p:sp>
    </p:spTree>
    <p:extLst>
      <p:ext uri="{BB962C8B-B14F-4D97-AF65-F5344CB8AC3E}">
        <p14:creationId xmlns:p14="http://schemas.microsoft.com/office/powerpoint/2010/main" val="2113233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67F9B3-7BD2-B718-2456-C4B3DB769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9E70-513E-4FC4-8824-8DBED3582B9E}" type="datetimeFigureOut">
              <a:rPr lang="en-JM" smtClean="0"/>
              <a:t>9/5/2024</a:t>
            </a:fld>
            <a:endParaRPr lang="en-JM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322A28-BACB-FFA8-29F8-399FCF752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M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AB3ECA-523D-639F-F9C1-EC71EDB63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42185-9A96-4334-92E4-C2189AC890BA}" type="slidenum">
              <a:rPr lang="en-JM" smtClean="0"/>
              <a:t>‹#›</a:t>
            </a:fld>
            <a:endParaRPr lang="en-JM"/>
          </a:p>
        </p:txBody>
      </p:sp>
    </p:spTree>
    <p:extLst>
      <p:ext uri="{BB962C8B-B14F-4D97-AF65-F5344CB8AC3E}">
        <p14:creationId xmlns:p14="http://schemas.microsoft.com/office/powerpoint/2010/main" val="2291733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D959D-DA8A-C422-1671-57B33DE15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JM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95DFE7-FC73-F471-E9B3-B98D365FB0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M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0BE0EF-36EC-C958-0D22-1A689B8DB1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ED0427-512A-E82D-7F97-75C1D8143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9E70-513E-4FC4-8824-8DBED3582B9E}" type="datetimeFigureOut">
              <a:rPr lang="en-JM" smtClean="0"/>
              <a:t>9/5/2024</a:t>
            </a:fld>
            <a:endParaRPr lang="en-JM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819EF-E0A5-C4E4-7EFA-8BF211E1E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M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754037-3639-E281-4BDA-3626EFCD4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42185-9A96-4334-92E4-C2189AC890BA}" type="slidenum">
              <a:rPr lang="en-JM" smtClean="0"/>
              <a:t>‹#›</a:t>
            </a:fld>
            <a:endParaRPr lang="en-JM"/>
          </a:p>
        </p:txBody>
      </p:sp>
    </p:spTree>
    <p:extLst>
      <p:ext uri="{BB962C8B-B14F-4D97-AF65-F5344CB8AC3E}">
        <p14:creationId xmlns:p14="http://schemas.microsoft.com/office/powerpoint/2010/main" val="4271849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91957-EAAF-5E83-E44B-9D5AE6305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JM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765C48-31A9-2A73-B284-A3C0EBE62C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JM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5B9718-B307-2CDB-00A3-8E066B8473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A2AB1E-F272-B952-694B-DAE106C64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9E70-513E-4FC4-8824-8DBED3582B9E}" type="datetimeFigureOut">
              <a:rPr lang="en-JM" smtClean="0"/>
              <a:t>9/5/2024</a:t>
            </a:fld>
            <a:endParaRPr lang="en-JM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A2007C-DB97-8394-BD04-F3C01C2B3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M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E879AB-7713-715B-ADBF-8EAF9DECC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42185-9A96-4334-92E4-C2189AC890BA}" type="slidenum">
              <a:rPr lang="en-JM" smtClean="0"/>
              <a:t>‹#›</a:t>
            </a:fld>
            <a:endParaRPr lang="en-JM"/>
          </a:p>
        </p:txBody>
      </p:sp>
    </p:spTree>
    <p:extLst>
      <p:ext uri="{BB962C8B-B14F-4D97-AF65-F5344CB8AC3E}">
        <p14:creationId xmlns:p14="http://schemas.microsoft.com/office/powerpoint/2010/main" val="43652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1184077-92B6-785F-2A40-AC693330C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JM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CD4B25-7388-B280-AEC2-64549D1966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M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5BDE85-562A-F7AC-1121-17D1124D57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3079E70-513E-4FC4-8824-8DBED3582B9E}" type="datetimeFigureOut">
              <a:rPr lang="en-JM" smtClean="0"/>
              <a:t>9/5/2024</a:t>
            </a:fld>
            <a:endParaRPr lang="en-JM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E30F97-CF8B-7447-0496-966ECE4FFA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JM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1DC850-84F8-F7D9-2EDF-2C9C34177C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EE42185-9A96-4334-92E4-C2189AC890BA}" type="slidenum">
              <a:rPr lang="en-JM" smtClean="0"/>
              <a:t>‹#›</a:t>
            </a:fld>
            <a:endParaRPr lang="en-JM"/>
          </a:p>
        </p:txBody>
      </p:sp>
    </p:spTree>
    <p:extLst>
      <p:ext uri="{BB962C8B-B14F-4D97-AF65-F5344CB8AC3E}">
        <p14:creationId xmlns:p14="http://schemas.microsoft.com/office/powerpoint/2010/main" val="3021543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3301E07F-4F79-4B58-8698-EF24DC1EC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Arc 23">
            <a:extLst>
              <a:ext uri="{FF2B5EF4-FFF2-40B4-BE49-F238E27FC236}">
                <a16:creationId xmlns:a16="http://schemas.microsoft.com/office/drawing/2014/main" id="{E58B2195-5055-402F-A3E7-53FF0E498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91583" y="775849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9EE6F773-742A-491A-9A00-A2A150DF50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29419" y="366810"/>
            <a:ext cx="6124381" cy="612438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8FAAA9B-48B2-D8F9-611E-9DFCF7ECBD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647593"/>
            <a:ext cx="4467792" cy="3060541"/>
          </a:xfrm>
        </p:spPr>
        <p:txBody>
          <a:bodyPr>
            <a:normAutofit/>
          </a:bodyPr>
          <a:lstStyle/>
          <a:p>
            <a:r>
              <a:rPr lang="en-JM">
                <a:solidFill>
                  <a:srgbClr val="FFFFFF"/>
                </a:solidFill>
              </a:rPr>
              <a:t>Investment 101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1B1FA4-C0AA-E5BD-7A98-B257F971C6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800209"/>
            <a:ext cx="4467792" cy="2410198"/>
          </a:xfrm>
        </p:spPr>
        <p:txBody>
          <a:bodyPr>
            <a:normAutofit/>
          </a:bodyPr>
          <a:lstStyle/>
          <a:p>
            <a:r>
              <a:rPr lang="en-JM">
                <a:solidFill>
                  <a:srgbClr val="FFFFFF"/>
                </a:solidFill>
              </a:rPr>
              <a:t>Beginners Guide</a:t>
            </a:r>
          </a:p>
        </p:txBody>
      </p:sp>
      <p:pic>
        <p:nvPicPr>
          <p:cNvPr id="7" name="Graphic 6" descr="Money">
            <a:extLst>
              <a:ext uri="{FF2B5EF4-FFF2-40B4-BE49-F238E27FC236}">
                <a16:creationId xmlns:a16="http://schemas.microsoft.com/office/drawing/2014/main" id="{B28C06EA-38BE-8B85-B105-CCC611494B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23623" y="1374798"/>
            <a:ext cx="4108404" cy="4108404"/>
          </a:xfrm>
          <a:custGeom>
            <a:avLst/>
            <a:gdLst/>
            <a:ahLst/>
            <a:cxnLst/>
            <a:rect l="l" t="t" r="r" b="b"/>
            <a:pathLst>
              <a:path w="4273177" h="4470400">
                <a:moveTo>
                  <a:pt x="75080" y="0"/>
                </a:moveTo>
                <a:lnTo>
                  <a:pt x="4198097" y="0"/>
                </a:lnTo>
                <a:cubicBezTo>
                  <a:pt x="4239563" y="0"/>
                  <a:pt x="4273177" y="33614"/>
                  <a:pt x="4273177" y="75080"/>
                </a:cubicBezTo>
                <a:lnTo>
                  <a:pt x="4273177" y="4395320"/>
                </a:lnTo>
                <a:cubicBezTo>
                  <a:pt x="4273177" y="4436786"/>
                  <a:pt x="4239563" y="4470400"/>
                  <a:pt x="4198097" y="4470400"/>
                </a:cubicBezTo>
                <a:lnTo>
                  <a:pt x="75080" y="4470400"/>
                </a:lnTo>
                <a:cubicBezTo>
                  <a:pt x="33614" y="4470400"/>
                  <a:pt x="0" y="4436786"/>
                  <a:pt x="0" y="4395320"/>
                </a:cubicBezTo>
                <a:lnTo>
                  <a:pt x="0" y="75080"/>
                </a:lnTo>
                <a:cubicBezTo>
                  <a:pt x="0" y="33614"/>
                  <a:pt x="33614" y="0"/>
                  <a:pt x="75080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275857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B47FC9C-2ED3-4100-A4EF-E8CDFEE106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6FECAC-AE7F-F6CE-1861-C8812469C7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358141"/>
            <a:ext cx="10515600" cy="94266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5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Fixed Income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BECEC7C-17FA-0296-92E2-FBF450848F3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92046" y="557189"/>
            <a:ext cx="8207908" cy="4629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11314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4026A73-1F7F-49F2-B319-8CA3B3D532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6828" cy="6214534"/>
          </a:xfrm>
          <a:custGeom>
            <a:avLst/>
            <a:gdLst>
              <a:gd name="connsiteX0" fmla="*/ 0 w 11546828"/>
              <a:gd name="connsiteY0" fmla="*/ 0 h 6214534"/>
              <a:gd name="connsiteX1" fmla="*/ 7965430 w 11546828"/>
              <a:gd name="connsiteY1" fmla="*/ 0 h 6214534"/>
              <a:gd name="connsiteX2" fmla="*/ 7965430 w 11546828"/>
              <a:gd name="connsiteY2" fmla="*/ 1786 h 6214534"/>
              <a:gd name="connsiteX3" fmla="*/ 11546828 w 11546828"/>
              <a:gd name="connsiteY3" fmla="*/ 1786 h 6214534"/>
              <a:gd name="connsiteX4" fmla="*/ 11546828 w 11546828"/>
              <a:gd name="connsiteY4" fmla="*/ 2866740 h 6214534"/>
              <a:gd name="connsiteX5" fmla="*/ 11225095 w 11546828"/>
              <a:gd name="connsiteY5" fmla="*/ 3179536 h 6214534"/>
              <a:gd name="connsiteX6" fmla="*/ 11225095 w 11546828"/>
              <a:gd name="connsiteY6" fmla="*/ 301542 h 6214534"/>
              <a:gd name="connsiteX7" fmla="*/ 320042 w 11546828"/>
              <a:gd name="connsiteY7" fmla="*/ 301542 h 6214534"/>
              <a:gd name="connsiteX8" fmla="*/ 320042 w 11546828"/>
              <a:gd name="connsiteY8" fmla="*/ 5909424 h 6214534"/>
              <a:gd name="connsiteX9" fmla="*/ 8417210 w 11546828"/>
              <a:gd name="connsiteY9" fmla="*/ 5909424 h 6214534"/>
              <a:gd name="connsiteX10" fmla="*/ 8103383 w 11546828"/>
              <a:gd name="connsiteY10" fmla="*/ 6214534 h 6214534"/>
              <a:gd name="connsiteX11" fmla="*/ 7222929 w 11546828"/>
              <a:gd name="connsiteY11" fmla="*/ 6214534 h 6214534"/>
              <a:gd name="connsiteX12" fmla="*/ 7222929 w 11546828"/>
              <a:gd name="connsiteY12" fmla="*/ 6212748 h 6214534"/>
              <a:gd name="connsiteX13" fmla="*/ 0 w 11546828"/>
              <a:gd name="connsiteY13" fmla="*/ 6212748 h 62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46828" h="6214534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02F787-0ED3-CA55-18EB-0173A8B0A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900" y="1188637"/>
            <a:ext cx="3141430" cy="4480726"/>
          </a:xfrm>
        </p:spPr>
        <p:txBody>
          <a:bodyPr>
            <a:normAutofit/>
          </a:bodyPr>
          <a:lstStyle/>
          <a:p>
            <a:pPr algn="r"/>
            <a:r>
              <a:rPr lang="en-JM" sz="6600"/>
              <a:t>Fixed Income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5C3D3D-4866-3117-09D6-97690EA78A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8928" y="1338729"/>
            <a:ext cx="4795584" cy="4180542"/>
          </a:xfrm>
        </p:spPr>
        <p:txBody>
          <a:bodyPr anchor="ctr">
            <a:normAutofit/>
          </a:bodyPr>
          <a:lstStyle/>
          <a:p>
            <a:r>
              <a:rPr lang="en-JM" sz="2400"/>
              <a:t>Commentary: As a result of increased interest rates, the performance (price/value) of long-term bonds have been impacted. Nonetheless, the Fund generated a YTD return of 1.3% vs it’s benchmark, the Avg 10–15-year bond yield which was 9.3%.</a:t>
            </a:r>
          </a:p>
        </p:txBody>
      </p:sp>
    </p:spTree>
    <p:extLst>
      <p:ext uri="{BB962C8B-B14F-4D97-AF65-F5344CB8AC3E}">
        <p14:creationId xmlns:p14="http://schemas.microsoft.com/office/powerpoint/2010/main" val="19285024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4026A73-1F7F-49F2-B319-8CA3B3D532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6828" cy="6214534"/>
          </a:xfrm>
          <a:custGeom>
            <a:avLst/>
            <a:gdLst>
              <a:gd name="connsiteX0" fmla="*/ 0 w 11546828"/>
              <a:gd name="connsiteY0" fmla="*/ 0 h 6214534"/>
              <a:gd name="connsiteX1" fmla="*/ 7965430 w 11546828"/>
              <a:gd name="connsiteY1" fmla="*/ 0 h 6214534"/>
              <a:gd name="connsiteX2" fmla="*/ 7965430 w 11546828"/>
              <a:gd name="connsiteY2" fmla="*/ 1786 h 6214534"/>
              <a:gd name="connsiteX3" fmla="*/ 11546828 w 11546828"/>
              <a:gd name="connsiteY3" fmla="*/ 1786 h 6214534"/>
              <a:gd name="connsiteX4" fmla="*/ 11546828 w 11546828"/>
              <a:gd name="connsiteY4" fmla="*/ 2866740 h 6214534"/>
              <a:gd name="connsiteX5" fmla="*/ 11225095 w 11546828"/>
              <a:gd name="connsiteY5" fmla="*/ 3179536 h 6214534"/>
              <a:gd name="connsiteX6" fmla="*/ 11225095 w 11546828"/>
              <a:gd name="connsiteY6" fmla="*/ 301542 h 6214534"/>
              <a:gd name="connsiteX7" fmla="*/ 320042 w 11546828"/>
              <a:gd name="connsiteY7" fmla="*/ 301542 h 6214534"/>
              <a:gd name="connsiteX8" fmla="*/ 320042 w 11546828"/>
              <a:gd name="connsiteY8" fmla="*/ 5909424 h 6214534"/>
              <a:gd name="connsiteX9" fmla="*/ 8417210 w 11546828"/>
              <a:gd name="connsiteY9" fmla="*/ 5909424 h 6214534"/>
              <a:gd name="connsiteX10" fmla="*/ 8103383 w 11546828"/>
              <a:gd name="connsiteY10" fmla="*/ 6214534 h 6214534"/>
              <a:gd name="connsiteX11" fmla="*/ 7222929 w 11546828"/>
              <a:gd name="connsiteY11" fmla="*/ 6214534 h 6214534"/>
              <a:gd name="connsiteX12" fmla="*/ 7222929 w 11546828"/>
              <a:gd name="connsiteY12" fmla="*/ 6212748 h 6214534"/>
              <a:gd name="connsiteX13" fmla="*/ 0 w 11546828"/>
              <a:gd name="connsiteY13" fmla="*/ 6212748 h 62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46828" h="6214534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4E2A3F6-A560-859E-341D-8F5215E8E4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900" y="1188637"/>
            <a:ext cx="3141430" cy="4480726"/>
          </a:xfrm>
        </p:spPr>
        <p:txBody>
          <a:bodyPr>
            <a:normAutofit/>
          </a:bodyPr>
          <a:lstStyle/>
          <a:p>
            <a:pPr algn="r"/>
            <a:r>
              <a:rPr lang="en-JM" sz="6600"/>
              <a:t>SLJ Money Market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A844EC-080A-5C22-247F-4F12545C8C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8928" y="1338729"/>
            <a:ext cx="4795584" cy="4180542"/>
          </a:xfrm>
        </p:spPr>
        <p:txBody>
          <a:bodyPr anchor="ctr">
            <a:normAutofit/>
          </a:bodyPr>
          <a:lstStyle/>
          <a:p>
            <a:r>
              <a:rPr lang="en-JM" sz="2400" dirty="0"/>
              <a:t>Strategy: The Fund Invests mainly in GOJ securities and repos with average portfolio maturity target not exceeding 5 years.</a:t>
            </a:r>
          </a:p>
          <a:p>
            <a:r>
              <a:rPr lang="en-JM" sz="2400" dirty="0"/>
              <a:t>Risk Tolerance: Conservative</a:t>
            </a:r>
          </a:p>
          <a:p>
            <a:r>
              <a:rPr lang="en-JM" sz="2400" dirty="0"/>
              <a:t>Performance: </a:t>
            </a:r>
          </a:p>
          <a:p>
            <a:r>
              <a:rPr lang="en-JM" sz="2400" dirty="0"/>
              <a:t>12MTD 	3YR 		5YR</a:t>
            </a:r>
          </a:p>
          <a:p>
            <a:r>
              <a:rPr lang="en-JM" sz="2400" dirty="0"/>
              <a:t>7.4% 		4.9% 		5.1%</a:t>
            </a:r>
          </a:p>
        </p:txBody>
      </p:sp>
    </p:spTree>
    <p:extLst>
      <p:ext uri="{BB962C8B-B14F-4D97-AF65-F5344CB8AC3E}">
        <p14:creationId xmlns:p14="http://schemas.microsoft.com/office/powerpoint/2010/main" val="30699963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B47FC9C-2ED3-4100-A4EF-E8CDFEE106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4E230A-194A-A389-E4C4-A0BE3F7DD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358141"/>
            <a:ext cx="10515600" cy="94266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5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SLJ Money Market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9ED8B88-14B7-044C-B09F-CC641FC4BE2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07928" y="557189"/>
            <a:ext cx="7776143" cy="4629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3329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4026A73-1F7F-49F2-B319-8CA3B3D532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6828" cy="6214534"/>
          </a:xfrm>
          <a:custGeom>
            <a:avLst/>
            <a:gdLst>
              <a:gd name="connsiteX0" fmla="*/ 0 w 11546828"/>
              <a:gd name="connsiteY0" fmla="*/ 0 h 6214534"/>
              <a:gd name="connsiteX1" fmla="*/ 7965430 w 11546828"/>
              <a:gd name="connsiteY1" fmla="*/ 0 h 6214534"/>
              <a:gd name="connsiteX2" fmla="*/ 7965430 w 11546828"/>
              <a:gd name="connsiteY2" fmla="*/ 1786 h 6214534"/>
              <a:gd name="connsiteX3" fmla="*/ 11546828 w 11546828"/>
              <a:gd name="connsiteY3" fmla="*/ 1786 h 6214534"/>
              <a:gd name="connsiteX4" fmla="*/ 11546828 w 11546828"/>
              <a:gd name="connsiteY4" fmla="*/ 2866740 h 6214534"/>
              <a:gd name="connsiteX5" fmla="*/ 11225095 w 11546828"/>
              <a:gd name="connsiteY5" fmla="*/ 3179536 h 6214534"/>
              <a:gd name="connsiteX6" fmla="*/ 11225095 w 11546828"/>
              <a:gd name="connsiteY6" fmla="*/ 301542 h 6214534"/>
              <a:gd name="connsiteX7" fmla="*/ 320042 w 11546828"/>
              <a:gd name="connsiteY7" fmla="*/ 301542 h 6214534"/>
              <a:gd name="connsiteX8" fmla="*/ 320042 w 11546828"/>
              <a:gd name="connsiteY8" fmla="*/ 5909424 h 6214534"/>
              <a:gd name="connsiteX9" fmla="*/ 8417210 w 11546828"/>
              <a:gd name="connsiteY9" fmla="*/ 5909424 h 6214534"/>
              <a:gd name="connsiteX10" fmla="*/ 8103383 w 11546828"/>
              <a:gd name="connsiteY10" fmla="*/ 6214534 h 6214534"/>
              <a:gd name="connsiteX11" fmla="*/ 7222929 w 11546828"/>
              <a:gd name="connsiteY11" fmla="*/ 6214534 h 6214534"/>
              <a:gd name="connsiteX12" fmla="*/ 7222929 w 11546828"/>
              <a:gd name="connsiteY12" fmla="*/ 6212748 h 6214534"/>
              <a:gd name="connsiteX13" fmla="*/ 0 w 11546828"/>
              <a:gd name="connsiteY13" fmla="*/ 6212748 h 62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46828" h="6214534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B95CB3-0158-8096-3ACF-23DB76646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900" y="1188637"/>
            <a:ext cx="3141430" cy="4480726"/>
          </a:xfrm>
        </p:spPr>
        <p:txBody>
          <a:bodyPr>
            <a:normAutofit/>
          </a:bodyPr>
          <a:lstStyle/>
          <a:p>
            <a:pPr algn="r"/>
            <a:r>
              <a:rPr lang="en-JM" sz="6600"/>
              <a:t>SLJ Money Market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4D5B63-36A9-19CF-E3DD-D324469877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8928" y="1338729"/>
            <a:ext cx="4795584" cy="4180542"/>
          </a:xfrm>
        </p:spPr>
        <p:txBody>
          <a:bodyPr anchor="ctr">
            <a:normAutofit/>
          </a:bodyPr>
          <a:lstStyle/>
          <a:p>
            <a:r>
              <a:rPr lang="en-JM" sz="2400"/>
              <a:t>Commentary: The increase in short term interest rates over the last year have positively influenced the performance of this Fund.</a:t>
            </a:r>
          </a:p>
          <a:p>
            <a:r>
              <a:rPr lang="en-JM" sz="2400"/>
              <a:t>The Fund generated a YTD return of 7.4% vs it’s benchmark, JSE Money Market Index which was 5.1%.</a:t>
            </a:r>
          </a:p>
        </p:txBody>
      </p:sp>
    </p:spTree>
    <p:extLst>
      <p:ext uri="{BB962C8B-B14F-4D97-AF65-F5344CB8AC3E}">
        <p14:creationId xmlns:p14="http://schemas.microsoft.com/office/powerpoint/2010/main" val="4314581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BA0F94-34DA-F2A8-B140-AEE121E17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M" dirty="0"/>
              <a:t>SLJ Foreign Currency Indexed Fund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9DCDC9-9E9C-5F10-390A-8B2F6EAACB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M" dirty="0"/>
              <a:t>Strategy: The Fund Invests mainly in GOJ US denominated fixed income securities.</a:t>
            </a:r>
          </a:p>
          <a:p>
            <a:r>
              <a:rPr lang="en-JM" dirty="0"/>
              <a:t>Risk Tolerance: Aggressive</a:t>
            </a:r>
          </a:p>
          <a:p>
            <a:r>
              <a:rPr lang="en-JM" dirty="0"/>
              <a:t>Performance: 12MTD 3YR 5YR</a:t>
            </a:r>
          </a:p>
          <a:p>
            <a:r>
              <a:rPr lang="en-JM" dirty="0"/>
              <a:t>12.5% 1.7% 9.3%</a:t>
            </a:r>
          </a:p>
        </p:txBody>
      </p:sp>
    </p:spTree>
    <p:extLst>
      <p:ext uri="{BB962C8B-B14F-4D97-AF65-F5344CB8AC3E}">
        <p14:creationId xmlns:p14="http://schemas.microsoft.com/office/powerpoint/2010/main" val="23046449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B47FC9C-2ED3-4100-A4EF-E8CDFEE106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B1A471-8DC0-5371-2356-A7E5E2C07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358141"/>
            <a:ext cx="10515600" cy="94266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5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SLJ Foreign Currency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53186D8-81B9-AEBE-D98E-01AFA21757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81725" y="557189"/>
            <a:ext cx="7828550" cy="4629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45101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7C60C-7696-8912-3CA4-1D9A978F4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M" dirty="0"/>
              <a:t>SLJ Foreign Currency Indexed Fund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15043B-D423-EE06-CBE9-B35748C5F4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M" dirty="0"/>
              <a:t>Commentary: The YTD return was 12.5% ahead of the benchmark, the JSE Global Bond Index &amp; Devaluation of 6.4%. The fund benefitted from bond price improvement and devaluation of the Jamaican currency.</a:t>
            </a:r>
          </a:p>
        </p:txBody>
      </p:sp>
    </p:spTree>
    <p:extLst>
      <p:ext uri="{BB962C8B-B14F-4D97-AF65-F5344CB8AC3E}">
        <p14:creationId xmlns:p14="http://schemas.microsoft.com/office/powerpoint/2010/main" val="586901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41DBF3C-E33F-D719-7F4A-1CA552CF0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JM">
                <a:solidFill>
                  <a:srgbClr val="FFFFFF"/>
                </a:solidFill>
              </a:rPr>
              <a:t>Quick Investment Guide</a:t>
            </a:r>
          </a:p>
        </p:txBody>
      </p:sp>
      <p:sp>
        <p:nvSpPr>
          <p:cNvPr id="17" name="Arc 16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F00B789B-1477-7409-86F7-D96B49A530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JM"/>
              <a:t>Create an investment plan that aligns with your financial goals</a:t>
            </a:r>
          </a:p>
          <a:p>
            <a:pPr marL="514350" indent="-514350">
              <a:buFont typeface="+mj-lt"/>
              <a:buAutoNum type="arabicPeriod"/>
            </a:pPr>
            <a:r>
              <a:rPr lang="en-JM"/>
              <a:t>Start investing as early as possible</a:t>
            </a:r>
          </a:p>
          <a:p>
            <a:pPr marL="514350" indent="-514350">
              <a:buFont typeface="+mj-lt"/>
              <a:buAutoNum type="arabicPeriod"/>
            </a:pPr>
            <a:r>
              <a:rPr lang="en-JM"/>
              <a:t>Don’t try to time the market</a:t>
            </a:r>
          </a:p>
          <a:p>
            <a:pPr marL="514350" indent="-514350">
              <a:buFont typeface="+mj-lt"/>
              <a:buAutoNum type="arabicPeriod"/>
            </a:pPr>
            <a:r>
              <a:rPr lang="en-JM"/>
              <a:t>Diversification is key</a:t>
            </a:r>
          </a:p>
          <a:p>
            <a:pPr marL="514350" indent="-514350">
              <a:buFont typeface="+mj-lt"/>
              <a:buAutoNum type="arabicPeriod"/>
            </a:pPr>
            <a:r>
              <a:rPr lang="en-JM"/>
              <a:t>Understand what you are investing in</a:t>
            </a:r>
          </a:p>
          <a:p>
            <a:pPr marL="514350" indent="-514350">
              <a:buFont typeface="+mj-lt"/>
              <a:buAutoNum type="arabicPeriod"/>
            </a:pPr>
            <a:r>
              <a:rPr lang="en-JM"/>
              <a:t>Add to your investment over time</a:t>
            </a:r>
          </a:p>
          <a:p>
            <a:pPr marL="514350" indent="-514350">
              <a:buFont typeface="+mj-lt"/>
              <a:buAutoNum type="arabicPeriod"/>
            </a:pPr>
            <a:r>
              <a:rPr lang="en-JM"/>
              <a:t>Hold your investments long-term</a:t>
            </a:r>
          </a:p>
        </p:txBody>
      </p:sp>
    </p:spTree>
    <p:extLst>
      <p:ext uri="{BB962C8B-B14F-4D97-AF65-F5344CB8AC3E}">
        <p14:creationId xmlns:p14="http://schemas.microsoft.com/office/powerpoint/2010/main" val="1815725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A4026A73-1F7F-49F2-B319-8CA3B3D532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6828" cy="6214534"/>
          </a:xfrm>
          <a:custGeom>
            <a:avLst/>
            <a:gdLst>
              <a:gd name="connsiteX0" fmla="*/ 0 w 11546828"/>
              <a:gd name="connsiteY0" fmla="*/ 0 h 6214534"/>
              <a:gd name="connsiteX1" fmla="*/ 7965430 w 11546828"/>
              <a:gd name="connsiteY1" fmla="*/ 0 h 6214534"/>
              <a:gd name="connsiteX2" fmla="*/ 7965430 w 11546828"/>
              <a:gd name="connsiteY2" fmla="*/ 1786 h 6214534"/>
              <a:gd name="connsiteX3" fmla="*/ 11546828 w 11546828"/>
              <a:gd name="connsiteY3" fmla="*/ 1786 h 6214534"/>
              <a:gd name="connsiteX4" fmla="*/ 11546828 w 11546828"/>
              <a:gd name="connsiteY4" fmla="*/ 2866740 h 6214534"/>
              <a:gd name="connsiteX5" fmla="*/ 11225095 w 11546828"/>
              <a:gd name="connsiteY5" fmla="*/ 3179536 h 6214534"/>
              <a:gd name="connsiteX6" fmla="*/ 11225095 w 11546828"/>
              <a:gd name="connsiteY6" fmla="*/ 301542 h 6214534"/>
              <a:gd name="connsiteX7" fmla="*/ 320042 w 11546828"/>
              <a:gd name="connsiteY7" fmla="*/ 301542 h 6214534"/>
              <a:gd name="connsiteX8" fmla="*/ 320042 w 11546828"/>
              <a:gd name="connsiteY8" fmla="*/ 5909424 h 6214534"/>
              <a:gd name="connsiteX9" fmla="*/ 8417210 w 11546828"/>
              <a:gd name="connsiteY9" fmla="*/ 5909424 h 6214534"/>
              <a:gd name="connsiteX10" fmla="*/ 8103383 w 11546828"/>
              <a:gd name="connsiteY10" fmla="*/ 6214534 h 6214534"/>
              <a:gd name="connsiteX11" fmla="*/ 7222929 w 11546828"/>
              <a:gd name="connsiteY11" fmla="*/ 6214534 h 6214534"/>
              <a:gd name="connsiteX12" fmla="*/ 7222929 w 11546828"/>
              <a:gd name="connsiteY12" fmla="*/ 6212748 h 6214534"/>
              <a:gd name="connsiteX13" fmla="*/ 0 w 11546828"/>
              <a:gd name="connsiteY13" fmla="*/ 6212748 h 62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46828" h="6214534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853A6D-0986-9D98-EE14-BF76F5B51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900" y="1188637"/>
            <a:ext cx="3141430" cy="4480726"/>
          </a:xfrm>
        </p:spPr>
        <p:txBody>
          <a:bodyPr>
            <a:normAutofit/>
          </a:bodyPr>
          <a:lstStyle/>
          <a:p>
            <a:pPr algn="r"/>
            <a:r>
              <a:rPr lang="en-JM" sz="6600"/>
              <a:t>Equity Fund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C70BFB-C995-437A-02FF-DD5281803B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8928" y="1338729"/>
            <a:ext cx="4795584" cy="4180542"/>
          </a:xfrm>
        </p:spPr>
        <p:txBody>
          <a:bodyPr anchor="ctr">
            <a:normAutofit/>
          </a:bodyPr>
          <a:lstStyle/>
          <a:p>
            <a:r>
              <a:rPr lang="en-JM" sz="2400" b="1" i="0" u="none" strike="noStrike" baseline="0">
                <a:latin typeface="Candara" panose="020E0502030303020204" pitchFamily="34" charset="0"/>
              </a:rPr>
              <a:t>Strategy: </a:t>
            </a:r>
            <a:r>
              <a:rPr lang="en-JM" sz="2400" b="0" i="0" u="none" strike="noStrike" baseline="0">
                <a:latin typeface="Candara" panose="020E0502030303020204" pitchFamily="34" charset="0"/>
              </a:rPr>
              <a:t>The Fund invests in listed securities on local and other recognized stock exchanges. </a:t>
            </a:r>
          </a:p>
          <a:p>
            <a:r>
              <a:rPr lang="en-JM" sz="2400" b="1" i="0" u="none" strike="noStrike" baseline="0">
                <a:latin typeface="Candara" panose="020E0502030303020204" pitchFamily="34" charset="0"/>
              </a:rPr>
              <a:t>Risk Tolerance: </a:t>
            </a:r>
            <a:r>
              <a:rPr lang="en-JM" sz="2400" b="0" i="0" u="none" strike="noStrike" baseline="0">
                <a:latin typeface="Candara" panose="020E0502030303020204" pitchFamily="34" charset="0"/>
              </a:rPr>
              <a:t>Aggressive</a:t>
            </a:r>
          </a:p>
          <a:p>
            <a:r>
              <a:rPr lang="en-JM" sz="2400" b="1" i="0" u="none" strike="noStrike" baseline="0">
                <a:latin typeface="Candara" panose="020E0502030303020204" pitchFamily="34" charset="0"/>
              </a:rPr>
              <a:t>Performance: </a:t>
            </a:r>
          </a:p>
          <a:p>
            <a:r>
              <a:rPr lang="en-JM" sz="2400" b="1" i="0" u="none" strike="noStrike" baseline="0">
                <a:latin typeface="Candara" panose="020E0502030303020204" pitchFamily="34" charset="0"/>
              </a:rPr>
              <a:t>12MTD 	</a:t>
            </a:r>
            <a:r>
              <a:rPr lang="en-JM" sz="2400" b="0" i="0" u="none" strike="noStrike" baseline="0">
                <a:latin typeface="Candara" panose="020E0502030303020204" pitchFamily="34" charset="0"/>
              </a:rPr>
              <a:t>3YR 	5YR </a:t>
            </a:r>
          </a:p>
          <a:p>
            <a:r>
              <a:rPr lang="en-JM" sz="2400" b="0" i="0" u="none" strike="noStrike" baseline="0">
                <a:latin typeface="Candara" panose="020E0502030303020204" pitchFamily="34" charset="0"/>
              </a:rPr>
              <a:t>-5.8% 	-4.2%	 -2.8% </a:t>
            </a:r>
            <a:endParaRPr lang="en-JM" sz="2400"/>
          </a:p>
        </p:txBody>
      </p:sp>
    </p:spTree>
    <p:extLst>
      <p:ext uri="{BB962C8B-B14F-4D97-AF65-F5344CB8AC3E}">
        <p14:creationId xmlns:p14="http://schemas.microsoft.com/office/powerpoint/2010/main" val="1635053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E91F5CA-B392-444C-88E3-BF5BAAEBDE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DFCA2118-59A2-4310-A4B2-F2CBA821E8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940492"/>
            <a:ext cx="12192000" cy="1924333"/>
          </a:xfrm>
          <a:custGeom>
            <a:avLst/>
            <a:gdLst>
              <a:gd name="connsiteX0" fmla="*/ 6189199 w 12192000"/>
              <a:gd name="connsiteY0" fmla="*/ 588 h 1924333"/>
              <a:gd name="connsiteX1" fmla="*/ 6207079 w 12192000"/>
              <a:gd name="connsiteY1" fmla="*/ 2850 h 1924333"/>
              <a:gd name="connsiteX2" fmla="*/ 6285610 w 12192000"/>
              <a:gd name="connsiteY2" fmla="*/ 18131 h 1924333"/>
              <a:gd name="connsiteX3" fmla="*/ 6378008 w 12192000"/>
              <a:gd name="connsiteY3" fmla="*/ 24625 h 1924333"/>
              <a:gd name="connsiteX4" fmla="*/ 6466340 w 12192000"/>
              <a:gd name="connsiteY4" fmla="*/ 21366 h 1924333"/>
              <a:gd name="connsiteX5" fmla="*/ 6553334 w 12192000"/>
              <a:gd name="connsiteY5" fmla="*/ 35307 h 1924333"/>
              <a:gd name="connsiteX6" fmla="*/ 6626068 w 12192000"/>
              <a:gd name="connsiteY6" fmla="*/ 58045 h 1924333"/>
              <a:gd name="connsiteX7" fmla="*/ 6692303 w 12192000"/>
              <a:gd name="connsiteY7" fmla="*/ 91487 h 1924333"/>
              <a:gd name="connsiteX8" fmla="*/ 6733670 w 12192000"/>
              <a:gd name="connsiteY8" fmla="*/ 118130 h 1924333"/>
              <a:gd name="connsiteX9" fmla="*/ 6798016 w 12192000"/>
              <a:gd name="connsiteY9" fmla="*/ 112271 h 1924333"/>
              <a:gd name="connsiteX10" fmla="*/ 6801081 w 12192000"/>
              <a:gd name="connsiteY10" fmla="*/ 114963 h 1924333"/>
              <a:gd name="connsiteX11" fmla="*/ 6819351 w 12192000"/>
              <a:gd name="connsiteY11" fmla="*/ 128825 h 1924333"/>
              <a:gd name="connsiteX12" fmla="*/ 6852732 w 12192000"/>
              <a:gd name="connsiteY12" fmla="*/ 123321 h 1924333"/>
              <a:gd name="connsiteX13" fmla="*/ 6865247 w 12192000"/>
              <a:gd name="connsiteY13" fmla="*/ 128836 h 1924333"/>
              <a:gd name="connsiteX14" fmla="*/ 6905517 w 12192000"/>
              <a:gd name="connsiteY14" fmla="*/ 129265 h 1924333"/>
              <a:gd name="connsiteX15" fmla="*/ 6950286 w 12192000"/>
              <a:gd name="connsiteY15" fmla="*/ 150104 h 1924333"/>
              <a:gd name="connsiteX16" fmla="*/ 7003442 w 12192000"/>
              <a:gd name="connsiteY16" fmla="*/ 136136 h 1924333"/>
              <a:gd name="connsiteX17" fmla="*/ 7160047 w 12192000"/>
              <a:gd name="connsiteY17" fmla="*/ 166721 h 1924333"/>
              <a:gd name="connsiteX18" fmla="*/ 7325604 w 12192000"/>
              <a:gd name="connsiteY18" fmla="*/ 215867 h 1924333"/>
              <a:gd name="connsiteX19" fmla="*/ 7540522 w 12192000"/>
              <a:gd name="connsiteY19" fmla="*/ 239374 h 1924333"/>
              <a:gd name="connsiteX20" fmla="*/ 7612071 w 12192000"/>
              <a:gd name="connsiteY20" fmla="*/ 229553 h 1924333"/>
              <a:gd name="connsiteX21" fmla="*/ 7651995 w 12192000"/>
              <a:gd name="connsiteY21" fmla="*/ 244567 h 1924333"/>
              <a:gd name="connsiteX22" fmla="*/ 7725761 w 12192000"/>
              <a:gd name="connsiteY22" fmla="*/ 258638 h 1924333"/>
              <a:gd name="connsiteX23" fmla="*/ 7823038 w 12192000"/>
              <a:gd name="connsiteY23" fmla="*/ 287078 h 1924333"/>
              <a:gd name="connsiteX24" fmla="*/ 7866405 w 12192000"/>
              <a:gd name="connsiteY24" fmla="*/ 287288 h 1924333"/>
              <a:gd name="connsiteX25" fmla="*/ 7875021 w 12192000"/>
              <a:gd name="connsiteY25" fmla="*/ 288224 h 1924333"/>
              <a:gd name="connsiteX26" fmla="*/ 7875146 w 12192000"/>
              <a:gd name="connsiteY26" fmla="*/ 288614 h 1924333"/>
              <a:gd name="connsiteX27" fmla="*/ 7907443 w 12192000"/>
              <a:gd name="connsiteY27" fmla="*/ 291752 h 1924333"/>
              <a:gd name="connsiteX28" fmla="*/ 7912892 w 12192000"/>
              <a:gd name="connsiteY28" fmla="*/ 294833 h 1924333"/>
              <a:gd name="connsiteX29" fmla="*/ 7946345 w 12192000"/>
              <a:gd name="connsiteY29" fmla="*/ 319359 h 1924333"/>
              <a:gd name="connsiteX30" fmla="*/ 8021238 w 12192000"/>
              <a:gd name="connsiteY30" fmla="*/ 315159 h 1924333"/>
              <a:gd name="connsiteX31" fmla="*/ 8094697 w 12192000"/>
              <a:gd name="connsiteY31" fmla="*/ 351819 h 1924333"/>
              <a:gd name="connsiteX32" fmla="*/ 8155208 w 12192000"/>
              <a:gd name="connsiteY32" fmla="*/ 371168 h 1924333"/>
              <a:gd name="connsiteX33" fmla="*/ 8248472 w 12192000"/>
              <a:gd name="connsiteY33" fmla="*/ 400489 h 1924333"/>
              <a:gd name="connsiteX34" fmla="*/ 8300068 w 12192000"/>
              <a:gd name="connsiteY34" fmla="*/ 405531 h 1924333"/>
              <a:gd name="connsiteX35" fmla="*/ 8356293 w 12192000"/>
              <a:gd name="connsiteY35" fmla="*/ 403328 h 1924333"/>
              <a:gd name="connsiteX36" fmla="*/ 8475838 w 12192000"/>
              <a:gd name="connsiteY36" fmla="*/ 435524 h 1924333"/>
              <a:gd name="connsiteX37" fmla="*/ 8575216 w 12192000"/>
              <a:gd name="connsiteY37" fmla="*/ 450198 h 1924333"/>
              <a:gd name="connsiteX38" fmla="*/ 8588650 w 12192000"/>
              <a:gd name="connsiteY38" fmla="*/ 447070 h 1924333"/>
              <a:gd name="connsiteX39" fmla="*/ 8612184 w 12192000"/>
              <a:gd name="connsiteY39" fmla="*/ 439577 h 1924333"/>
              <a:gd name="connsiteX40" fmla="*/ 8630713 w 12192000"/>
              <a:gd name="connsiteY40" fmla="*/ 433015 h 1924333"/>
              <a:gd name="connsiteX41" fmla="*/ 8704240 w 12192000"/>
              <a:gd name="connsiteY41" fmla="*/ 422865 h 1924333"/>
              <a:gd name="connsiteX42" fmla="*/ 8829513 w 12192000"/>
              <a:gd name="connsiteY42" fmla="*/ 429389 h 1924333"/>
              <a:gd name="connsiteX43" fmla="*/ 9083651 w 12192000"/>
              <a:gd name="connsiteY43" fmla="*/ 390744 h 1924333"/>
              <a:gd name="connsiteX44" fmla="*/ 9371402 w 12192000"/>
              <a:gd name="connsiteY44" fmla="*/ 371809 h 1924333"/>
              <a:gd name="connsiteX45" fmla="*/ 9429586 w 12192000"/>
              <a:gd name="connsiteY45" fmla="*/ 369213 h 1924333"/>
              <a:gd name="connsiteX46" fmla="*/ 9489757 w 12192000"/>
              <a:gd name="connsiteY46" fmla="*/ 377814 h 1924333"/>
              <a:gd name="connsiteX47" fmla="*/ 9516954 w 12192000"/>
              <a:gd name="connsiteY47" fmla="*/ 376991 h 1924333"/>
              <a:gd name="connsiteX48" fmla="*/ 9645588 w 12192000"/>
              <a:gd name="connsiteY48" fmla="*/ 363590 h 1924333"/>
              <a:gd name="connsiteX49" fmla="*/ 9722896 w 12192000"/>
              <a:gd name="connsiteY49" fmla="*/ 360983 h 1924333"/>
              <a:gd name="connsiteX50" fmla="*/ 9752803 w 12192000"/>
              <a:gd name="connsiteY50" fmla="*/ 368492 h 1924333"/>
              <a:gd name="connsiteX51" fmla="*/ 9890305 w 12192000"/>
              <a:gd name="connsiteY51" fmla="*/ 380736 h 1924333"/>
              <a:gd name="connsiteX52" fmla="*/ 9939767 w 12192000"/>
              <a:gd name="connsiteY52" fmla="*/ 377776 h 1924333"/>
              <a:gd name="connsiteX53" fmla="*/ 9944355 w 12192000"/>
              <a:gd name="connsiteY53" fmla="*/ 377352 h 1924333"/>
              <a:gd name="connsiteX54" fmla="*/ 9953719 w 12192000"/>
              <a:gd name="connsiteY54" fmla="*/ 375642 h 1924333"/>
              <a:gd name="connsiteX55" fmla="*/ 9955809 w 12192000"/>
              <a:gd name="connsiteY55" fmla="*/ 376294 h 1924333"/>
              <a:gd name="connsiteX56" fmla="*/ 10032710 w 12192000"/>
              <a:gd name="connsiteY56" fmla="*/ 394940 h 1924333"/>
              <a:gd name="connsiteX57" fmla="*/ 10049925 w 12192000"/>
              <a:gd name="connsiteY57" fmla="*/ 404971 h 1924333"/>
              <a:gd name="connsiteX58" fmla="*/ 10112671 w 12192000"/>
              <a:gd name="connsiteY58" fmla="*/ 414549 h 1924333"/>
              <a:gd name="connsiteX59" fmla="*/ 10170853 w 12192000"/>
              <a:gd name="connsiteY59" fmla="*/ 435168 h 1924333"/>
              <a:gd name="connsiteX60" fmla="*/ 10290184 w 12192000"/>
              <a:gd name="connsiteY60" fmla="*/ 448123 h 1924333"/>
              <a:gd name="connsiteX61" fmla="*/ 10320158 w 12192000"/>
              <a:gd name="connsiteY61" fmla="*/ 458352 h 1924333"/>
              <a:gd name="connsiteX62" fmla="*/ 10321815 w 12192000"/>
              <a:gd name="connsiteY62" fmla="*/ 463087 h 1924333"/>
              <a:gd name="connsiteX63" fmla="*/ 10373742 w 12192000"/>
              <a:gd name="connsiteY63" fmla="*/ 464538 h 1924333"/>
              <a:gd name="connsiteX64" fmla="*/ 10428532 w 12192000"/>
              <a:gd name="connsiteY64" fmla="*/ 492504 h 1924333"/>
              <a:gd name="connsiteX65" fmla="*/ 10466490 w 12192000"/>
              <a:gd name="connsiteY65" fmla="*/ 517759 h 1924333"/>
              <a:gd name="connsiteX66" fmla="*/ 10466675 w 12192000"/>
              <a:gd name="connsiteY66" fmla="*/ 522076 h 1924333"/>
              <a:gd name="connsiteX67" fmla="*/ 10470309 w 12192000"/>
              <a:gd name="connsiteY67" fmla="*/ 522792 h 1924333"/>
              <a:gd name="connsiteX68" fmla="*/ 10474138 w 12192000"/>
              <a:gd name="connsiteY68" fmla="*/ 519761 h 1924333"/>
              <a:gd name="connsiteX69" fmla="*/ 10501100 w 12192000"/>
              <a:gd name="connsiteY69" fmla="*/ 528263 h 1924333"/>
              <a:gd name="connsiteX70" fmla="*/ 10502395 w 12192000"/>
              <a:gd name="connsiteY70" fmla="*/ 536393 h 1924333"/>
              <a:gd name="connsiteX71" fmla="*/ 10689496 w 12192000"/>
              <a:gd name="connsiteY71" fmla="*/ 560233 h 1924333"/>
              <a:gd name="connsiteX72" fmla="*/ 10788736 w 12192000"/>
              <a:gd name="connsiteY72" fmla="*/ 613188 h 1924333"/>
              <a:gd name="connsiteX73" fmla="*/ 10819747 w 12192000"/>
              <a:gd name="connsiteY73" fmla="*/ 621351 h 1924333"/>
              <a:gd name="connsiteX74" fmla="*/ 10864632 w 12192000"/>
              <a:gd name="connsiteY74" fmla="*/ 644858 h 1924333"/>
              <a:gd name="connsiteX75" fmla="*/ 10929407 w 12192000"/>
              <a:gd name="connsiteY75" fmla="*/ 652945 h 1924333"/>
              <a:gd name="connsiteX76" fmla="*/ 10979412 w 12192000"/>
              <a:gd name="connsiteY76" fmla="*/ 654217 h 1924333"/>
              <a:gd name="connsiteX77" fmla="*/ 11006959 w 12192000"/>
              <a:gd name="connsiteY77" fmla="*/ 657017 h 1924333"/>
              <a:gd name="connsiteX78" fmla="*/ 11077038 w 12192000"/>
              <a:gd name="connsiteY78" fmla="*/ 668487 h 1924333"/>
              <a:gd name="connsiteX79" fmla="*/ 11157850 w 12192000"/>
              <a:gd name="connsiteY79" fmla="*/ 693164 h 1924333"/>
              <a:gd name="connsiteX80" fmla="*/ 11175276 w 12192000"/>
              <a:gd name="connsiteY80" fmla="*/ 697243 h 1924333"/>
              <a:gd name="connsiteX81" fmla="*/ 11191131 w 12192000"/>
              <a:gd name="connsiteY81" fmla="*/ 696085 h 1924333"/>
              <a:gd name="connsiteX82" fmla="*/ 11195573 w 12192000"/>
              <a:gd name="connsiteY82" fmla="*/ 691751 h 1924333"/>
              <a:gd name="connsiteX83" fmla="*/ 11205299 w 12192000"/>
              <a:gd name="connsiteY83" fmla="*/ 693247 h 1924333"/>
              <a:gd name="connsiteX84" fmla="*/ 11223770 w 12192000"/>
              <a:gd name="connsiteY84" fmla="*/ 690335 h 1924333"/>
              <a:gd name="connsiteX85" fmla="*/ 11292119 w 12192000"/>
              <a:gd name="connsiteY85" fmla="*/ 713311 h 1924333"/>
              <a:gd name="connsiteX86" fmla="*/ 11435379 w 12192000"/>
              <a:gd name="connsiteY86" fmla="*/ 758519 h 1924333"/>
              <a:gd name="connsiteX87" fmla="*/ 11604406 w 12192000"/>
              <a:gd name="connsiteY87" fmla="*/ 810476 h 1924333"/>
              <a:gd name="connsiteX88" fmla="*/ 11652155 w 12192000"/>
              <a:gd name="connsiteY88" fmla="*/ 825109 h 1924333"/>
              <a:gd name="connsiteX89" fmla="*/ 11654192 w 12192000"/>
              <a:gd name="connsiteY89" fmla="*/ 827301 h 1924333"/>
              <a:gd name="connsiteX90" fmla="*/ 11676599 w 12192000"/>
              <a:gd name="connsiteY90" fmla="*/ 846628 h 1924333"/>
              <a:gd name="connsiteX91" fmla="*/ 11775168 w 12192000"/>
              <a:gd name="connsiteY91" fmla="*/ 890664 h 1924333"/>
              <a:gd name="connsiteX92" fmla="*/ 11826341 w 12192000"/>
              <a:gd name="connsiteY92" fmla="*/ 877558 h 1924333"/>
              <a:gd name="connsiteX93" fmla="*/ 11879068 w 12192000"/>
              <a:gd name="connsiteY93" fmla="*/ 874038 h 1924333"/>
              <a:gd name="connsiteX94" fmla="*/ 11889563 w 12192000"/>
              <a:gd name="connsiteY94" fmla="*/ 878619 h 1924333"/>
              <a:gd name="connsiteX95" fmla="*/ 12016613 w 12192000"/>
              <a:gd name="connsiteY95" fmla="*/ 886111 h 1924333"/>
              <a:gd name="connsiteX96" fmla="*/ 12108292 w 12192000"/>
              <a:gd name="connsiteY96" fmla="*/ 868500 h 1924333"/>
              <a:gd name="connsiteX97" fmla="*/ 12182910 w 12192000"/>
              <a:gd name="connsiteY97" fmla="*/ 882003 h 1924333"/>
              <a:gd name="connsiteX98" fmla="*/ 12192000 w 12192000"/>
              <a:gd name="connsiteY98" fmla="*/ 884778 h 1924333"/>
              <a:gd name="connsiteX99" fmla="*/ 12192000 w 12192000"/>
              <a:gd name="connsiteY99" fmla="*/ 1610315 h 1924333"/>
              <a:gd name="connsiteX100" fmla="*/ 12191998 w 12192000"/>
              <a:gd name="connsiteY100" fmla="*/ 1610315 h 1924333"/>
              <a:gd name="connsiteX101" fmla="*/ 12191998 w 12192000"/>
              <a:gd name="connsiteY101" fmla="*/ 1924333 h 1924333"/>
              <a:gd name="connsiteX102" fmla="*/ 0 w 12192000"/>
              <a:gd name="connsiteY102" fmla="*/ 1924333 h 1924333"/>
              <a:gd name="connsiteX103" fmla="*/ 0 w 12192000"/>
              <a:gd name="connsiteY103" fmla="*/ 505159 h 1924333"/>
              <a:gd name="connsiteX104" fmla="*/ 5722 w 12192000"/>
              <a:gd name="connsiteY104" fmla="*/ 508889 h 1924333"/>
              <a:gd name="connsiteX105" fmla="*/ 38476 w 12192000"/>
              <a:gd name="connsiteY105" fmla="*/ 524137 h 1924333"/>
              <a:gd name="connsiteX106" fmla="*/ 192883 w 12192000"/>
              <a:gd name="connsiteY106" fmla="*/ 545272 h 1924333"/>
              <a:gd name="connsiteX107" fmla="*/ 343710 w 12192000"/>
              <a:gd name="connsiteY107" fmla="*/ 565029 h 1924333"/>
              <a:gd name="connsiteX108" fmla="*/ 471066 w 12192000"/>
              <a:gd name="connsiteY108" fmla="*/ 549837 h 1924333"/>
              <a:gd name="connsiteX109" fmla="*/ 617333 w 12192000"/>
              <a:gd name="connsiteY109" fmla="*/ 526428 h 1924333"/>
              <a:gd name="connsiteX110" fmla="*/ 725203 w 12192000"/>
              <a:gd name="connsiteY110" fmla="*/ 523793 h 1924333"/>
              <a:gd name="connsiteX111" fmla="*/ 788494 w 12192000"/>
              <a:gd name="connsiteY111" fmla="*/ 505799 h 1924333"/>
              <a:gd name="connsiteX112" fmla="*/ 885977 w 12192000"/>
              <a:gd name="connsiteY112" fmla="*/ 526585 h 1924333"/>
              <a:gd name="connsiteX113" fmla="*/ 932142 w 12192000"/>
              <a:gd name="connsiteY113" fmla="*/ 528005 h 1924333"/>
              <a:gd name="connsiteX114" fmla="*/ 1090404 w 12192000"/>
              <a:gd name="connsiteY114" fmla="*/ 498299 h 1924333"/>
              <a:gd name="connsiteX115" fmla="*/ 1188628 w 12192000"/>
              <a:gd name="connsiteY115" fmla="*/ 483151 h 1924333"/>
              <a:gd name="connsiteX116" fmla="*/ 1316247 w 12192000"/>
              <a:gd name="connsiteY116" fmla="*/ 425979 h 1924333"/>
              <a:gd name="connsiteX117" fmla="*/ 1357712 w 12192000"/>
              <a:gd name="connsiteY117" fmla="*/ 416549 h 1924333"/>
              <a:gd name="connsiteX118" fmla="*/ 1425921 w 12192000"/>
              <a:gd name="connsiteY118" fmla="*/ 413953 h 1924333"/>
              <a:gd name="connsiteX119" fmla="*/ 1503817 w 12192000"/>
              <a:gd name="connsiteY119" fmla="*/ 380457 h 1924333"/>
              <a:gd name="connsiteX120" fmla="*/ 1639196 w 12192000"/>
              <a:gd name="connsiteY120" fmla="*/ 372785 h 1924333"/>
              <a:gd name="connsiteX121" fmla="*/ 1705606 w 12192000"/>
              <a:gd name="connsiteY121" fmla="*/ 359023 h 1924333"/>
              <a:gd name="connsiteX122" fmla="*/ 1813011 w 12192000"/>
              <a:gd name="connsiteY122" fmla="*/ 331023 h 1924333"/>
              <a:gd name="connsiteX123" fmla="*/ 1831380 w 12192000"/>
              <a:gd name="connsiteY123" fmla="*/ 341307 h 1924333"/>
              <a:gd name="connsiteX124" fmla="*/ 1858612 w 12192000"/>
              <a:gd name="connsiteY124" fmla="*/ 326777 h 1924333"/>
              <a:gd name="connsiteX125" fmla="*/ 1880661 w 12192000"/>
              <a:gd name="connsiteY125" fmla="*/ 335987 h 1924333"/>
              <a:gd name="connsiteX126" fmla="*/ 1941495 w 12192000"/>
              <a:gd name="connsiteY126" fmla="*/ 310792 h 1924333"/>
              <a:gd name="connsiteX127" fmla="*/ 1995402 w 12192000"/>
              <a:gd name="connsiteY127" fmla="*/ 305480 h 1924333"/>
              <a:gd name="connsiteX128" fmla="*/ 2223864 w 12192000"/>
              <a:gd name="connsiteY128" fmla="*/ 266118 h 1924333"/>
              <a:gd name="connsiteX129" fmla="*/ 2418043 w 12192000"/>
              <a:gd name="connsiteY129" fmla="*/ 215314 h 1924333"/>
              <a:gd name="connsiteX130" fmla="*/ 2558461 w 12192000"/>
              <a:gd name="connsiteY130" fmla="*/ 168193 h 1924333"/>
              <a:gd name="connsiteX131" fmla="*/ 2595535 w 12192000"/>
              <a:gd name="connsiteY131" fmla="*/ 158548 h 1924333"/>
              <a:gd name="connsiteX132" fmla="*/ 2626942 w 12192000"/>
              <a:gd name="connsiteY132" fmla="*/ 130400 h 1924333"/>
              <a:gd name="connsiteX133" fmla="*/ 2632225 w 12192000"/>
              <a:gd name="connsiteY133" fmla="*/ 130446 h 1924333"/>
              <a:gd name="connsiteX134" fmla="*/ 2696856 w 12192000"/>
              <a:gd name="connsiteY134" fmla="*/ 128498 h 1924333"/>
              <a:gd name="connsiteX135" fmla="*/ 2759767 w 12192000"/>
              <a:gd name="connsiteY135" fmla="*/ 127784 h 1924333"/>
              <a:gd name="connsiteX136" fmla="*/ 2792685 w 12192000"/>
              <a:gd name="connsiteY136" fmla="*/ 115710 h 1924333"/>
              <a:gd name="connsiteX137" fmla="*/ 2799767 w 12192000"/>
              <a:gd name="connsiteY137" fmla="*/ 113754 h 1924333"/>
              <a:gd name="connsiteX138" fmla="*/ 2829799 w 12192000"/>
              <a:gd name="connsiteY138" fmla="*/ 120042 h 1924333"/>
              <a:gd name="connsiteX139" fmla="*/ 2890704 w 12192000"/>
              <a:gd name="connsiteY139" fmla="*/ 121493 h 1924333"/>
              <a:gd name="connsiteX140" fmla="*/ 3042646 w 12192000"/>
              <a:gd name="connsiteY140" fmla="*/ 112273 h 1924333"/>
              <a:gd name="connsiteX141" fmla="*/ 3146630 w 12192000"/>
              <a:gd name="connsiteY141" fmla="*/ 100898 h 1924333"/>
              <a:gd name="connsiteX142" fmla="*/ 3233163 w 12192000"/>
              <a:gd name="connsiteY142" fmla="*/ 120200 h 1924333"/>
              <a:gd name="connsiteX143" fmla="*/ 3372699 w 12192000"/>
              <a:gd name="connsiteY143" fmla="*/ 129394 h 1924333"/>
              <a:gd name="connsiteX144" fmla="*/ 3394352 w 12192000"/>
              <a:gd name="connsiteY144" fmla="*/ 131671 h 1924333"/>
              <a:gd name="connsiteX145" fmla="*/ 3448218 w 12192000"/>
              <a:gd name="connsiteY145" fmla="*/ 118229 h 1924333"/>
              <a:gd name="connsiteX146" fmla="*/ 3505047 w 12192000"/>
              <a:gd name="connsiteY146" fmla="*/ 115412 h 1924333"/>
              <a:gd name="connsiteX147" fmla="*/ 3521767 w 12192000"/>
              <a:gd name="connsiteY147" fmla="*/ 111071 h 1924333"/>
              <a:gd name="connsiteX148" fmla="*/ 3585137 w 12192000"/>
              <a:gd name="connsiteY148" fmla="*/ 114371 h 1924333"/>
              <a:gd name="connsiteX149" fmla="*/ 3690293 w 12192000"/>
              <a:gd name="connsiteY149" fmla="*/ 98301 h 1924333"/>
              <a:gd name="connsiteX150" fmla="*/ 3867818 w 12192000"/>
              <a:gd name="connsiteY150" fmla="*/ 88985 h 1924333"/>
              <a:gd name="connsiteX151" fmla="*/ 4091337 w 12192000"/>
              <a:gd name="connsiteY151" fmla="*/ 70813 h 1924333"/>
              <a:gd name="connsiteX152" fmla="*/ 4246332 w 12192000"/>
              <a:gd name="connsiteY152" fmla="*/ 41697 h 1924333"/>
              <a:gd name="connsiteX153" fmla="*/ 4266975 w 12192000"/>
              <a:gd name="connsiteY153" fmla="*/ 46592 h 1924333"/>
              <a:gd name="connsiteX154" fmla="*/ 4270566 w 12192000"/>
              <a:gd name="connsiteY154" fmla="*/ 47620 h 1924333"/>
              <a:gd name="connsiteX155" fmla="*/ 4288964 w 12192000"/>
              <a:gd name="connsiteY155" fmla="*/ 52766 h 1924333"/>
              <a:gd name="connsiteX156" fmla="*/ 4365137 w 12192000"/>
              <a:gd name="connsiteY156" fmla="*/ 51783 h 1924333"/>
              <a:gd name="connsiteX157" fmla="*/ 4430546 w 12192000"/>
              <a:gd name="connsiteY157" fmla="*/ 44555 h 1924333"/>
              <a:gd name="connsiteX158" fmla="*/ 4444136 w 12192000"/>
              <a:gd name="connsiteY158" fmla="*/ 39567 h 1924333"/>
              <a:gd name="connsiteX159" fmla="*/ 4534039 w 12192000"/>
              <a:gd name="connsiteY159" fmla="*/ 31604 h 1924333"/>
              <a:gd name="connsiteX160" fmla="*/ 4560448 w 12192000"/>
              <a:gd name="connsiteY160" fmla="*/ 25231 h 1924333"/>
              <a:gd name="connsiteX161" fmla="*/ 4568006 w 12192000"/>
              <a:gd name="connsiteY161" fmla="*/ 25970 h 1924333"/>
              <a:gd name="connsiteX162" fmla="*/ 4595497 w 12192000"/>
              <a:gd name="connsiteY162" fmla="*/ 22958 h 1924333"/>
              <a:gd name="connsiteX163" fmla="*/ 4608623 w 12192000"/>
              <a:gd name="connsiteY163" fmla="*/ 18108 h 1924333"/>
              <a:gd name="connsiteX164" fmla="*/ 4623942 w 12192000"/>
              <a:gd name="connsiteY164" fmla="*/ 22251 h 1924333"/>
              <a:gd name="connsiteX165" fmla="*/ 4664336 w 12192000"/>
              <a:gd name="connsiteY165" fmla="*/ 23306 h 1924333"/>
              <a:gd name="connsiteX166" fmla="*/ 4677385 w 12192000"/>
              <a:gd name="connsiteY166" fmla="*/ 18246 h 1924333"/>
              <a:gd name="connsiteX167" fmla="*/ 4698143 w 12192000"/>
              <a:gd name="connsiteY167" fmla="*/ 18036 h 1924333"/>
              <a:gd name="connsiteX168" fmla="*/ 4750609 w 12192000"/>
              <a:gd name="connsiteY168" fmla="*/ 23611 h 1924333"/>
              <a:gd name="connsiteX169" fmla="*/ 4784658 w 12192000"/>
              <a:gd name="connsiteY169" fmla="*/ 25057 h 1924333"/>
              <a:gd name="connsiteX170" fmla="*/ 4847558 w 12192000"/>
              <a:gd name="connsiteY170" fmla="*/ 38726 h 1924333"/>
              <a:gd name="connsiteX171" fmla="*/ 4909134 w 12192000"/>
              <a:gd name="connsiteY171" fmla="*/ 50659 h 1924333"/>
              <a:gd name="connsiteX172" fmla="*/ 5099219 w 12192000"/>
              <a:gd name="connsiteY172" fmla="*/ 55050 h 1924333"/>
              <a:gd name="connsiteX173" fmla="*/ 5184992 w 12192000"/>
              <a:gd name="connsiteY173" fmla="*/ 67596 h 1924333"/>
              <a:gd name="connsiteX174" fmla="*/ 5229637 w 12192000"/>
              <a:gd name="connsiteY174" fmla="*/ 67789 h 1924333"/>
              <a:gd name="connsiteX175" fmla="*/ 5389346 w 12192000"/>
              <a:gd name="connsiteY175" fmla="*/ 80211 h 1924333"/>
              <a:gd name="connsiteX176" fmla="*/ 5494414 w 12192000"/>
              <a:gd name="connsiteY176" fmla="*/ 75926 h 1924333"/>
              <a:gd name="connsiteX177" fmla="*/ 5528443 w 12192000"/>
              <a:gd name="connsiteY177" fmla="*/ 77206 h 1924333"/>
              <a:gd name="connsiteX178" fmla="*/ 5684939 w 12192000"/>
              <a:gd name="connsiteY178" fmla="*/ 50269 h 1924333"/>
              <a:gd name="connsiteX179" fmla="*/ 5765146 w 12192000"/>
              <a:gd name="connsiteY179" fmla="*/ 50414 h 1924333"/>
              <a:gd name="connsiteX180" fmla="*/ 5848655 w 12192000"/>
              <a:gd name="connsiteY180" fmla="*/ 35257 h 1924333"/>
              <a:gd name="connsiteX181" fmla="*/ 5930656 w 12192000"/>
              <a:gd name="connsiteY181" fmla="*/ 30131 h 1924333"/>
              <a:gd name="connsiteX182" fmla="*/ 6124150 w 12192000"/>
              <a:gd name="connsiteY182" fmla="*/ 31679 h 1924333"/>
              <a:gd name="connsiteX183" fmla="*/ 6189199 w 12192000"/>
              <a:gd name="connsiteY183" fmla="*/ 588 h 1924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</a:cxnLst>
            <a:rect l="l" t="t" r="r" b="b"/>
            <a:pathLst>
              <a:path w="12192000" h="1924333">
                <a:moveTo>
                  <a:pt x="6189199" y="588"/>
                </a:moveTo>
                <a:cubicBezTo>
                  <a:pt x="6196356" y="-574"/>
                  <a:pt x="6202609" y="-108"/>
                  <a:pt x="6207079" y="2850"/>
                </a:cubicBezTo>
                <a:cubicBezTo>
                  <a:pt x="6222026" y="2749"/>
                  <a:pt x="6273489" y="3767"/>
                  <a:pt x="6285610" y="18131"/>
                </a:cubicBezTo>
                <a:cubicBezTo>
                  <a:pt x="6307255" y="18685"/>
                  <a:pt x="6357141" y="23793"/>
                  <a:pt x="6378008" y="24625"/>
                </a:cubicBezTo>
                <a:cubicBezTo>
                  <a:pt x="6409946" y="30645"/>
                  <a:pt x="6438307" y="10375"/>
                  <a:pt x="6466340" y="21366"/>
                </a:cubicBezTo>
                <a:cubicBezTo>
                  <a:pt x="6488276" y="31229"/>
                  <a:pt x="6529854" y="28110"/>
                  <a:pt x="6553334" y="35307"/>
                </a:cubicBezTo>
                <a:cubicBezTo>
                  <a:pt x="6561737" y="48059"/>
                  <a:pt x="6609188" y="62087"/>
                  <a:pt x="6626068" y="58045"/>
                </a:cubicBezTo>
                <a:cubicBezTo>
                  <a:pt x="6660952" y="66570"/>
                  <a:pt x="6666277" y="84716"/>
                  <a:pt x="6692303" y="91487"/>
                </a:cubicBezTo>
                <a:lnTo>
                  <a:pt x="6733670" y="118130"/>
                </a:lnTo>
                <a:lnTo>
                  <a:pt x="6798016" y="112271"/>
                </a:lnTo>
                <a:lnTo>
                  <a:pt x="6801081" y="114963"/>
                </a:lnTo>
                <a:cubicBezTo>
                  <a:pt x="6806919" y="120140"/>
                  <a:pt x="6812832" y="125016"/>
                  <a:pt x="6819351" y="128825"/>
                </a:cubicBezTo>
                <a:cubicBezTo>
                  <a:pt x="6825742" y="109997"/>
                  <a:pt x="6840132" y="116541"/>
                  <a:pt x="6852732" y="123321"/>
                </a:cubicBezTo>
                <a:lnTo>
                  <a:pt x="6865247" y="128836"/>
                </a:lnTo>
                <a:lnTo>
                  <a:pt x="6905517" y="129265"/>
                </a:lnTo>
                <a:cubicBezTo>
                  <a:pt x="6934052" y="140042"/>
                  <a:pt x="6939773" y="141556"/>
                  <a:pt x="6950286" y="150104"/>
                </a:cubicBezTo>
                <a:lnTo>
                  <a:pt x="7003442" y="136136"/>
                </a:lnTo>
                <a:lnTo>
                  <a:pt x="7160047" y="166721"/>
                </a:lnTo>
                <a:cubicBezTo>
                  <a:pt x="7207281" y="179911"/>
                  <a:pt x="7280644" y="210197"/>
                  <a:pt x="7325604" y="215867"/>
                </a:cubicBezTo>
                <a:cubicBezTo>
                  <a:pt x="7460113" y="233904"/>
                  <a:pt x="7393081" y="242880"/>
                  <a:pt x="7540522" y="239374"/>
                </a:cubicBezTo>
                <a:cubicBezTo>
                  <a:pt x="7545714" y="234872"/>
                  <a:pt x="7605972" y="231727"/>
                  <a:pt x="7612071" y="229553"/>
                </a:cubicBezTo>
                <a:lnTo>
                  <a:pt x="7651995" y="244567"/>
                </a:lnTo>
                <a:lnTo>
                  <a:pt x="7725761" y="258638"/>
                </a:lnTo>
                <a:lnTo>
                  <a:pt x="7823038" y="287078"/>
                </a:lnTo>
                <a:cubicBezTo>
                  <a:pt x="7837080" y="286482"/>
                  <a:pt x="7851647" y="286498"/>
                  <a:pt x="7866405" y="287288"/>
                </a:cubicBezTo>
                <a:lnTo>
                  <a:pt x="7875021" y="288224"/>
                </a:lnTo>
                <a:cubicBezTo>
                  <a:pt x="7875062" y="288354"/>
                  <a:pt x="7875105" y="288483"/>
                  <a:pt x="7875146" y="288614"/>
                </a:cubicBezTo>
                <a:cubicBezTo>
                  <a:pt x="7880550" y="289202"/>
                  <a:pt x="7901153" y="290716"/>
                  <a:pt x="7907443" y="291752"/>
                </a:cubicBezTo>
                <a:lnTo>
                  <a:pt x="7912892" y="294833"/>
                </a:lnTo>
                <a:lnTo>
                  <a:pt x="7946345" y="319359"/>
                </a:lnTo>
                <a:cubicBezTo>
                  <a:pt x="7958657" y="312776"/>
                  <a:pt x="7996513" y="309749"/>
                  <a:pt x="8021238" y="315159"/>
                </a:cubicBezTo>
                <a:cubicBezTo>
                  <a:pt x="8045964" y="320570"/>
                  <a:pt x="8058169" y="340462"/>
                  <a:pt x="8094697" y="351819"/>
                </a:cubicBezTo>
                <a:cubicBezTo>
                  <a:pt x="8129587" y="361154"/>
                  <a:pt x="8116181" y="360544"/>
                  <a:pt x="8155208" y="371168"/>
                </a:cubicBezTo>
                <a:cubicBezTo>
                  <a:pt x="8196217" y="383300"/>
                  <a:pt x="8205468" y="391801"/>
                  <a:pt x="8248472" y="400489"/>
                </a:cubicBezTo>
                <a:cubicBezTo>
                  <a:pt x="8283932" y="419791"/>
                  <a:pt x="8278617" y="392031"/>
                  <a:pt x="8300068" y="405531"/>
                </a:cubicBezTo>
                <a:lnTo>
                  <a:pt x="8356293" y="403328"/>
                </a:lnTo>
                <a:cubicBezTo>
                  <a:pt x="8377247" y="404463"/>
                  <a:pt x="8438442" y="433194"/>
                  <a:pt x="8475838" y="435524"/>
                </a:cubicBezTo>
                <a:cubicBezTo>
                  <a:pt x="8510241" y="438037"/>
                  <a:pt x="8545511" y="449840"/>
                  <a:pt x="8575216" y="450198"/>
                </a:cubicBezTo>
                <a:lnTo>
                  <a:pt x="8588650" y="447070"/>
                </a:lnTo>
                <a:lnTo>
                  <a:pt x="8612184" y="439577"/>
                </a:lnTo>
                <a:lnTo>
                  <a:pt x="8630713" y="433015"/>
                </a:lnTo>
                <a:cubicBezTo>
                  <a:pt x="8635870" y="429519"/>
                  <a:pt x="8700685" y="428411"/>
                  <a:pt x="8704240" y="422865"/>
                </a:cubicBezTo>
                <a:cubicBezTo>
                  <a:pt x="8761777" y="429549"/>
                  <a:pt x="8768302" y="427178"/>
                  <a:pt x="8829513" y="429389"/>
                </a:cubicBezTo>
                <a:cubicBezTo>
                  <a:pt x="8922895" y="444672"/>
                  <a:pt x="8924579" y="401507"/>
                  <a:pt x="9083651" y="390744"/>
                </a:cubicBezTo>
                <a:cubicBezTo>
                  <a:pt x="9138403" y="388032"/>
                  <a:pt x="9315003" y="378647"/>
                  <a:pt x="9371402" y="371809"/>
                </a:cubicBezTo>
                <a:cubicBezTo>
                  <a:pt x="9358632" y="337502"/>
                  <a:pt x="9402842" y="379364"/>
                  <a:pt x="9429586" y="369213"/>
                </a:cubicBezTo>
                <a:cubicBezTo>
                  <a:pt x="9449312" y="370213"/>
                  <a:pt x="9473938" y="373270"/>
                  <a:pt x="9489757" y="377814"/>
                </a:cubicBezTo>
                <a:cubicBezTo>
                  <a:pt x="9498164" y="379256"/>
                  <a:pt x="9507139" y="379272"/>
                  <a:pt x="9516954" y="376991"/>
                </a:cubicBezTo>
                <a:cubicBezTo>
                  <a:pt x="9548430" y="354766"/>
                  <a:pt x="9591874" y="370315"/>
                  <a:pt x="9645588" y="363590"/>
                </a:cubicBezTo>
                <a:cubicBezTo>
                  <a:pt x="9660487" y="368814"/>
                  <a:pt x="9710817" y="350550"/>
                  <a:pt x="9722896" y="360983"/>
                </a:cubicBezTo>
                <a:cubicBezTo>
                  <a:pt x="9733918" y="362239"/>
                  <a:pt x="9745201" y="356679"/>
                  <a:pt x="9752803" y="368492"/>
                </a:cubicBezTo>
                <a:cubicBezTo>
                  <a:pt x="9793268" y="374490"/>
                  <a:pt x="9843313" y="380978"/>
                  <a:pt x="9890305" y="380736"/>
                </a:cubicBezTo>
                <a:cubicBezTo>
                  <a:pt x="9912701" y="380083"/>
                  <a:pt x="9926523" y="379037"/>
                  <a:pt x="9939767" y="377776"/>
                </a:cubicBezTo>
                <a:lnTo>
                  <a:pt x="9944355" y="377352"/>
                </a:lnTo>
                <a:lnTo>
                  <a:pt x="9953719" y="375642"/>
                </a:lnTo>
                <a:lnTo>
                  <a:pt x="9955809" y="376294"/>
                </a:lnTo>
                <a:lnTo>
                  <a:pt x="10032710" y="394940"/>
                </a:lnTo>
                <a:lnTo>
                  <a:pt x="10049925" y="404971"/>
                </a:lnTo>
                <a:lnTo>
                  <a:pt x="10112671" y="414549"/>
                </a:lnTo>
                <a:cubicBezTo>
                  <a:pt x="10169643" y="412125"/>
                  <a:pt x="10132220" y="425358"/>
                  <a:pt x="10170853" y="435168"/>
                </a:cubicBezTo>
                <a:cubicBezTo>
                  <a:pt x="10206088" y="442020"/>
                  <a:pt x="10240809" y="454081"/>
                  <a:pt x="10290184" y="448123"/>
                </a:cubicBezTo>
                <a:cubicBezTo>
                  <a:pt x="10301813" y="444919"/>
                  <a:pt x="10315233" y="449499"/>
                  <a:pt x="10320158" y="458352"/>
                </a:cubicBezTo>
                <a:cubicBezTo>
                  <a:pt x="10321006" y="459876"/>
                  <a:pt x="10321565" y="461470"/>
                  <a:pt x="10321815" y="463087"/>
                </a:cubicBezTo>
                <a:cubicBezTo>
                  <a:pt x="10354058" y="457158"/>
                  <a:pt x="10355176" y="470634"/>
                  <a:pt x="10373742" y="464538"/>
                </a:cubicBezTo>
                <a:cubicBezTo>
                  <a:pt x="10403060" y="475292"/>
                  <a:pt x="10411841" y="497597"/>
                  <a:pt x="10428532" y="492504"/>
                </a:cubicBezTo>
                <a:cubicBezTo>
                  <a:pt x="10440561" y="500742"/>
                  <a:pt x="10446267" y="521930"/>
                  <a:pt x="10466490" y="517759"/>
                </a:cubicBezTo>
                <a:cubicBezTo>
                  <a:pt x="10464622" y="519986"/>
                  <a:pt x="10465013" y="521261"/>
                  <a:pt x="10466675" y="522076"/>
                </a:cubicBezTo>
                <a:lnTo>
                  <a:pt x="10470309" y="522792"/>
                </a:lnTo>
                <a:lnTo>
                  <a:pt x="10474138" y="519761"/>
                </a:lnTo>
                <a:cubicBezTo>
                  <a:pt x="10488888" y="509612"/>
                  <a:pt x="10484914" y="524734"/>
                  <a:pt x="10501100" y="528263"/>
                </a:cubicBezTo>
                <a:cubicBezTo>
                  <a:pt x="10508412" y="530705"/>
                  <a:pt x="10505426" y="533743"/>
                  <a:pt x="10502395" y="536393"/>
                </a:cubicBezTo>
                <a:lnTo>
                  <a:pt x="10689496" y="560233"/>
                </a:lnTo>
                <a:cubicBezTo>
                  <a:pt x="10721441" y="573640"/>
                  <a:pt x="10757547" y="582937"/>
                  <a:pt x="10788736" y="613188"/>
                </a:cubicBezTo>
                <a:cubicBezTo>
                  <a:pt x="10794510" y="621641"/>
                  <a:pt x="10807098" y="616073"/>
                  <a:pt x="10819747" y="621351"/>
                </a:cubicBezTo>
                <a:cubicBezTo>
                  <a:pt x="10832398" y="626630"/>
                  <a:pt x="10846356" y="639592"/>
                  <a:pt x="10864632" y="644858"/>
                </a:cubicBezTo>
                <a:cubicBezTo>
                  <a:pt x="10895617" y="652290"/>
                  <a:pt x="10921550" y="640451"/>
                  <a:pt x="10929407" y="652945"/>
                </a:cubicBezTo>
                <a:cubicBezTo>
                  <a:pt x="10945460" y="653176"/>
                  <a:pt x="10968148" y="640553"/>
                  <a:pt x="10979412" y="654217"/>
                </a:cubicBezTo>
                <a:cubicBezTo>
                  <a:pt x="10981679" y="643737"/>
                  <a:pt x="10997287" y="663414"/>
                  <a:pt x="11006959" y="657017"/>
                </a:cubicBezTo>
                <a:cubicBezTo>
                  <a:pt x="11023230" y="659396"/>
                  <a:pt x="11051890" y="662462"/>
                  <a:pt x="11077038" y="668487"/>
                </a:cubicBezTo>
                <a:cubicBezTo>
                  <a:pt x="11097000" y="690299"/>
                  <a:pt x="11141286" y="676399"/>
                  <a:pt x="11157850" y="693164"/>
                </a:cubicBezTo>
                <a:cubicBezTo>
                  <a:pt x="11163800" y="695757"/>
                  <a:pt x="11169599" y="696942"/>
                  <a:pt x="11175276" y="697243"/>
                </a:cubicBezTo>
                <a:lnTo>
                  <a:pt x="11191131" y="696085"/>
                </a:lnTo>
                <a:lnTo>
                  <a:pt x="11195573" y="691751"/>
                </a:lnTo>
                <a:lnTo>
                  <a:pt x="11205299" y="693247"/>
                </a:lnTo>
                <a:lnTo>
                  <a:pt x="11223770" y="690335"/>
                </a:lnTo>
                <a:cubicBezTo>
                  <a:pt x="11237778" y="693777"/>
                  <a:pt x="11256852" y="701947"/>
                  <a:pt x="11292119" y="713311"/>
                </a:cubicBezTo>
                <a:cubicBezTo>
                  <a:pt x="11334878" y="733451"/>
                  <a:pt x="11401662" y="729175"/>
                  <a:pt x="11435379" y="758519"/>
                </a:cubicBezTo>
                <a:lnTo>
                  <a:pt x="11604406" y="810476"/>
                </a:lnTo>
                <a:lnTo>
                  <a:pt x="11652155" y="825109"/>
                </a:lnTo>
                <a:lnTo>
                  <a:pt x="11654192" y="827301"/>
                </a:lnTo>
                <a:cubicBezTo>
                  <a:pt x="11661650" y="834729"/>
                  <a:pt x="11669215" y="841480"/>
                  <a:pt x="11676599" y="846628"/>
                </a:cubicBezTo>
                <a:cubicBezTo>
                  <a:pt x="11688258" y="861760"/>
                  <a:pt x="11752266" y="896888"/>
                  <a:pt x="11775168" y="890664"/>
                </a:cubicBezTo>
                <a:cubicBezTo>
                  <a:pt x="11790977" y="883819"/>
                  <a:pt x="11808364" y="879901"/>
                  <a:pt x="11826341" y="877558"/>
                </a:cubicBezTo>
                <a:lnTo>
                  <a:pt x="11879068" y="874038"/>
                </a:lnTo>
                <a:lnTo>
                  <a:pt x="11889563" y="878619"/>
                </a:lnTo>
                <a:lnTo>
                  <a:pt x="12016613" y="886111"/>
                </a:lnTo>
                <a:lnTo>
                  <a:pt x="12108292" y="868500"/>
                </a:lnTo>
                <a:cubicBezTo>
                  <a:pt x="12129725" y="867311"/>
                  <a:pt x="12157891" y="874537"/>
                  <a:pt x="12182910" y="882003"/>
                </a:cubicBezTo>
                <a:lnTo>
                  <a:pt x="12192000" y="884778"/>
                </a:lnTo>
                <a:lnTo>
                  <a:pt x="12192000" y="1610315"/>
                </a:lnTo>
                <a:lnTo>
                  <a:pt x="12191998" y="1610315"/>
                </a:lnTo>
                <a:lnTo>
                  <a:pt x="12191998" y="1924333"/>
                </a:lnTo>
                <a:lnTo>
                  <a:pt x="0" y="1924333"/>
                </a:lnTo>
                <a:lnTo>
                  <a:pt x="0" y="505159"/>
                </a:lnTo>
                <a:lnTo>
                  <a:pt x="5722" y="508889"/>
                </a:lnTo>
                <a:cubicBezTo>
                  <a:pt x="21614" y="518548"/>
                  <a:pt x="33814" y="524781"/>
                  <a:pt x="38476" y="524137"/>
                </a:cubicBezTo>
                <a:cubicBezTo>
                  <a:pt x="99229" y="544180"/>
                  <a:pt x="142010" y="538457"/>
                  <a:pt x="192883" y="545272"/>
                </a:cubicBezTo>
                <a:cubicBezTo>
                  <a:pt x="277629" y="525210"/>
                  <a:pt x="293434" y="558443"/>
                  <a:pt x="343710" y="565029"/>
                </a:cubicBezTo>
                <a:cubicBezTo>
                  <a:pt x="383094" y="555729"/>
                  <a:pt x="425462" y="556271"/>
                  <a:pt x="471066" y="549837"/>
                </a:cubicBezTo>
                <a:cubicBezTo>
                  <a:pt x="513583" y="544428"/>
                  <a:pt x="569194" y="531004"/>
                  <a:pt x="617333" y="526428"/>
                </a:cubicBezTo>
                <a:cubicBezTo>
                  <a:pt x="660031" y="520760"/>
                  <a:pt x="696675" y="523882"/>
                  <a:pt x="725203" y="523793"/>
                </a:cubicBezTo>
                <a:cubicBezTo>
                  <a:pt x="736650" y="521695"/>
                  <a:pt x="780513" y="502146"/>
                  <a:pt x="788494" y="505799"/>
                </a:cubicBezTo>
                <a:lnTo>
                  <a:pt x="885977" y="526585"/>
                </a:lnTo>
                <a:cubicBezTo>
                  <a:pt x="906140" y="522837"/>
                  <a:pt x="917203" y="532232"/>
                  <a:pt x="932142" y="528005"/>
                </a:cubicBezTo>
                <a:cubicBezTo>
                  <a:pt x="963701" y="524128"/>
                  <a:pt x="1061555" y="499582"/>
                  <a:pt x="1090404" y="498299"/>
                </a:cubicBezTo>
                <a:cubicBezTo>
                  <a:pt x="1132840" y="494057"/>
                  <a:pt x="1148476" y="496041"/>
                  <a:pt x="1188628" y="483151"/>
                </a:cubicBezTo>
                <a:cubicBezTo>
                  <a:pt x="1230397" y="468408"/>
                  <a:pt x="1278711" y="457638"/>
                  <a:pt x="1316247" y="425979"/>
                </a:cubicBezTo>
                <a:cubicBezTo>
                  <a:pt x="1322662" y="417251"/>
                  <a:pt x="1339433" y="418553"/>
                  <a:pt x="1357712" y="416549"/>
                </a:cubicBezTo>
                <a:cubicBezTo>
                  <a:pt x="1375991" y="414544"/>
                  <a:pt x="1423507" y="412949"/>
                  <a:pt x="1425921" y="413953"/>
                </a:cubicBezTo>
                <a:cubicBezTo>
                  <a:pt x="1450272" y="407937"/>
                  <a:pt x="1458223" y="388156"/>
                  <a:pt x="1503817" y="380457"/>
                </a:cubicBezTo>
                <a:cubicBezTo>
                  <a:pt x="1541095" y="377398"/>
                  <a:pt x="1605565" y="376357"/>
                  <a:pt x="1639196" y="372785"/>
                </a:cubicBezTo>
                <a:cubicBezTo>
                  <a:pt x="1653280" y="376736"/>
                  <a:pt x="1695289" y="365766"/>
                  <a:pt x="1705606" y="359023"/>
                </a:cubicBezTo>
                <a:cubicBezTo>
                  <a:pt x="1729169" y="336295"/>
                  <a:pt x="1793207" y="348537"/>
                  <a:pt x="1813011" y="331023"/>
                </a:cubicBezTo>
                <a:cubicBezTo>
                  <a:pt x="1820772" y="328179"/>
                  <a:pt x="1823566" y="341833"/>
                  <a:pt x="1831380" y="341307"/>
                </a:cubicBezTo>
                <a:lnTo>
                  <a:pt x="1858612" y="326777"/>
                </a:lnTo>
                <a:lnTo>
                  <a:pt x="1880661" y="335987"/>
                </a:lnTo>
                <a:lnTo>
                  <a:pt x="1941495" y="310792"/>
                </a:lnTo>
                <a:cubicBezTo>
                  <a:pt x="1978970" y="307223"/>
                  <a:pt x="1947391" y="291714"/>
                  <a:pt x="1995402" y="305480"/>
                </a:cubicBezTo>
                <a:cubicBezTo>
                  <a:pt x="2042464" y="298034"/>
                  <a:pt x="2153424" y="281146"/>
                  <a:pt x="2223864" y="266118"/>
                </a:cubicBezTo>
                <a:cubicBezTo>
                  <a:pt x="2261296" y="256300"/>
                  <a:pt x="2360518" y="238323"/>
                  <a:pt x="2418043" y="215314"/>
                </a:cubicBezTo>
                <a:cubicBezTo>
                  <a:pt x="2472088" y="206823"/>
                  <a:pt x="2499422" y="162612"/>
                  <a:pt x="2558461" y="168193"/>
                </a:cubicBezTo>
                <a:cubicBezTo>
                  <a:pt x="2559660" y="164506"/>
                  <a:pt x="2592244" y="161337"/>
                  <a:pt x="2595535" y="158548"/>
                </a:cubicBezTo>
                <a:lnTo>
                  <a:pt x="2626942" y="130400"/>
                </a:lnTo>
                <a:lnTo>
                  <a:pt x="2632225" y="130446"/>
                </a:lnTo>
                <a:lnTo>
                  <a:pt x="2696856" y="128498"/>
                </a:lnTo>
                <a:lnTo>
                  <a:pt x="2759767" y="127784"/>
                </a:lnTo>
                <a:cubicBezTo>
                  <a:pt x="2770024" y="123546"/>
                  <a:pt x="2781047" y="119463"/>
                  <a:pt x="2792685" y="115710"/>
                </a:cubicBezTo>
                <a:lnTo>
                  <a:pt x="2799767" y="113754"/>
                </a:lnTo>
                <a:lnTo>
                  <a:pt x="2829799" y="120042"/>
                </a:lnTo>
                <a:lnTo>
                  <a:pt x="2890704" y="121493"/>
                </a:lnTo>
                <a:cubicBezTo>
                  <a:pt x="2935390" y="121035"/>
                  <a:pt x="2990780" y="113193"/>
                  <a:pt x="3042646" y="112273"/>
                </a:cubicBezTo>
                <a:cubicBezTo>
                  <a:pt x="3077119" y="111474"/>
                  <a:pt x="3124089" y="100414"/>
                  <a:pt x="3146630" y="100898"/>
                </a:cubicBezTo>
                <a:cubicBezTo>
                  <a:pt x="3169381" y="117699"/>
                  <a:pt x="3224695" y="125864"/>
                  <a:pt x="3233163" y="120200"/>
                </a:cubicBezTo>
                <a:lnTo>
                  <a:pt x="3372699" y="129394"/>
                </a:lnTo>
                <a:cubicBezTo>
                  <a:pt x="3389020" y="126586"/>
                  <a:pt x="3397563" y="116804"/>
                  <a:pt x="3394352" y="131671"/>
                </a:cubicBezTo>
                <a:cubicBezTo>
                  <a:pt x="3406102" y="131485"/>
                  <a:pt x="3429770" y="120938"/>
                  <a:pt x="3448218" y="118229"/>
                </a:cubicBezTo>
                <a:lnTo>
                  <a:pt x="3505047" y="115412"/>
                </a:lnTo>
                <a:lnTo>
                  <a:pt x="3521767" y="111071"/>
                </a:lnTo>
                <a:cubicBezTo>
                  <a:pt x="3526335" y="108877"/>
                  <a:pt x="3582156" y="117732"/>
                  <a:pt x="3585137" y="114371"/>
                </a:cubicBezTo>
                <a:cubicBezTo>
                  <a:pt x="3638265" y="102098"/>
                  <a:pt x="3633789" y="98565"/>
                  <a:pt x="3690293" y="98301"/>
                </a:cubicBezTo>
                <a:cubicBezTo>
                  <a:pt x="3782197" y="112746"/>
                  <a:pt x="3826738" y="92943"/>
                  <a:pt x="3867818" y="88985"/>
                </a:cubicBezTo>
                <a:cubicBezTo>
                  <a:pt x="3943777" y="81477"/>
                  <a:pt x="3990501" y="75194"/>
                  <a:pt x="4091337" y="70813"/>
                </a:cubicBezTo>
                <a:cubicBezTo>
                  <a:pt x="4154422" y="62932"/>
                  <a:pt x="4217060" y="45734"/>
                  <a:pt x="4246332" y="41697"/>
                </a:cubicBezTo>
                <a:cubicBezTo>
                  <a:pt x="4253308" y="42804"/>
                  <a:pt x="4260125" y="44606"/>
                  <a:pt x="4266975" y="46592"/>
                </a:cubicBezTo>
                <a:lnTo>
                  <a:pt x="4270566" y="47620"/>
                </a:lnTo>
                <a:lnTo>
                  <a:pt x="4288964" y="52766"/>
                </a:lnTo>
                <a:lnTo>
                  <a:pt x="4365137" y="51783"/>
                </a:lnTo>
                <a:lnTo>
                  <a:pt x="4430546" y="44555"/>
                </a:lnTo>
                <a:lnTo>
                  <a:pt x="4444136" y="39567"/>
                </a:lnTo>
                <a:lnTo>
                  <a:pt x="4534039" y="31604"/>
                </a:lnTo>
                <a:lnTo>
                  <a:pt x="4560448" y="25231"/>
                </a:lnTo>
                <a:lnTo>
                  <a:pt x="4568006" y="25970"/>
                </a:lnTo>
                <a:cubicBezTo>
                  <a:pt x="4580278" y="23866"/>
                  <a:pt x="4594878" y="14904"/>
                  <a:pt x="4595497" y="22958"/>
                </a:cubicBezTo>
                <a:lnTo>
                  <a:pt x="4608623" y="18108"/>
                </a:lnTo>
                <a:lnTo>
                  <a:pt x="4623942" y="22251"/>
                </a:lnTo>
                <a:cubicBezTo>
                  <a:pt x="4633227" y="23117"/>
                  <a:pt x="4655429" y="23973"/>
                  <a:pt x="4664336" y="23306"/>
                </a:cubicBezTo>
                <a:lnTo>
                  <a:pt x="4677385" y="18246"/>
                </a:lnTo>
                <a:lnTo>
                  <a:pt x="4698143" y="18036"/>
                </a:lnTo>
                <a:cubicBezTo>
                  <a:pt x="4710347" y="18931"/>
                  <a:pt x="4736189" y="22441"/>
                  <a:pt x="4750609" y="23611"/>
                </a:cubicBezTo>
                <a:cubicBezTo>
                  <a:pt x="4764270" y="27424"/>
                  <a:pt x="4774858" y="29782"/>
                  <a:pt x="4784658" y="25057"/>
                </a:cubicBezTo>
                <a:cubicBezTo>
                  <a:pt x="4804708" y="29613"/>
                  <a:pt x="4822811" y="48263"/>
                  <a:pt x="4847558" y="38726"/>
                </a:cubicBezTo>
                <a:cubicBezTo>
                  <a:pt x="4868304" y="42993"/>
                  <a:pt x="4867190" y="47939"/>
                  <a:pt x="4909134" y="50659"/>
                </a:cubicBezTo>
                <a:cubicBezTo>
                  <a:pt x="4945026" y="52455"/>
                  <a:pt x="5063406" y="54096"/>
                  <a:pt x="5099219" y="55050"/>
                </a:cubicBezTo>
                <a:cubicBezTo>
                  <a:pt x="5145195" y="57873"/>
                  <a:pt x="5163254" y="65473"/>
                  <a:pt x="5184992" y="67596"/>
                </a:cubicBezTo>
                <a:cubicBezTo>
                  <a:pt x="5206728" y="69720"/>
                  <a:pt x="5195578" y="65687"/>
                  <a:pt x="5229637" y="67789"/>
                </a:cubicBezTo>
                <a:cubicBezTo>
                  <a:pt x="5263695" y="69892"/>
                  <a:pt x="5345217" y="78854"/>
                  <a:pt x="5389346" y="80211"/>
                </a:cubicBezTo>
                <a:cubicBezTo>
                  <a:pt x="5425889" y="83191"/>
                  <a:pt x="5461943" y="84751"/>
                  <a:pt x="5494414" y="75926"/>
                </a:cubicBezTo>
                <a:lnTo>
                  <a:pt x="5528443" y="77206"/>
                </a:lnTo>
                <a:cubicBezTo>
                  <a:pt x="5582723" y="71370"/>
                  <a:pt x="5638917" y="68385"/>
                  <a:pt x="5684939" y="50269"/>
                </a:cubicBezTo>
                <a:cubicBezTo>
                  <a:pt x="5724389" y="45804"/>
                  <a:pt x="5737860" y="52916"/>
                  <a:pt x="5765146" y="50414"/>
                </a:cubicBezTo>
                <a:cubicBezTo>
                  <a:pt x="5792695" y="43060"/>
                  <a:pt x="5827352" y="38097"/>
                  <a:pt x="5848655" y="35257"/>
                </a:cubicBezTo>
                <a:lnTo>
                  <a:pt x="5930656" y="30131"/>
                </a:lnTo>
                <a:lnTo>
                  <a:pt x="6124150" y="31679"/>
                </a:lnTo>
                <a:cubicBezTo>
                  <a:pt x="6138131" y="22216"/>
                  <a:pt x="6167730" y="4075"/>
                  <a:pt x="6189199" y="588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F6100C-27C1-CF9D-4111-1E55051F7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5060" y="5279511"/>
            <a:ext cx="9681882" cy="73988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Equity Fund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1B15CDB-C3B5-C36E-A6A3-EB5153AD40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66665" y="579473"/>
            <a:ext cx="8858668" cy="4224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37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4026A73-1F7F-49F2-B319-8CA3B3D532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6828" cy="6214534"/>
          </a:xfrm>
          <a:custGeom>
            <a:avLst/>
            <a:gdLst>
              <a:gd name="connsiteX0" fmla="*/ 0 w 11546828"/>
              <a:gd name="connsiteY0" fmla="*/ 0 h 6214534"/>
              <a:gd name="connsiteX1" fmla="*/ 7965430 w 11546828"/>
              <a:gd name="connsiteY1" fmla="*/ 0 h 6214534"/>
              <a:gd name="connsiteX2" fmla="*/ 7965430 w 11546828"/>
              <a:gd name="connsiteY2" fmla="*/ 1786 h 6214534"/>
              <a:gd name="connsiteX3" fmla="*/ 11546828 w 11546828"/>
              <a:gd name="connsiteY3" fmla="*/ 1786 h 6214534"/>
              <a:gd name="connsiteX4" fmla="*/ 11546828 w 11546828"/>
              <a:gd name="connsiteY4" fmla="*/ 2866740 h 6214534"/>
              <a:gd name="connsiteX5" fmla="*/ 11225095 w 11546828"/>
              <a:gd name="connsiteY5" fmla="*/ 3179536 h 6214534"/>
              <a:gd name="connsiteX6" fmla="*/ 11225095 w 11546828"/>
              <a:gd name="connsiteY6" fmla="*/ 301542 h 6214534"/>
              <a:gd name="connsiteX7" fmla="*/ 320042 w 11546828"/>
              <a:gd name="connsiteY7" fmla="*/ 301542 h 6214534"/>
              <a:gd name="connsiteX8" fmla="*/ 320042 w 11546828"/>
              <a:gd name="connsiteY8" fmla="*/ 5909424 h 6214534"/>
              <a:gd name="connsiteX9" fmla="*/ 8417210 w 11546828"/>
              <a:gd name="connsiteY9" fmla="*/ 5909424 h 6214534"/>
              <a:gd name="connsiteX10" fmla="*/ 8103383 w 11546828"/>
              <a:gd name="connsiteY10" fmla="*/ 6214534 h 6214534"/>
              <a:gd name="connsiteX11" fmla="*/ 7222929 w 11546828"/>
              <a:gd name="connsiteY11" fmla="*/ 6214534 h 6214534"/>
              <a:gd name="connsiteX12" fmla="*/ 7222929 w 11546828"/>
              <a:gd name="connsiteY12" fmla="*/ 6212748 h 6214534"/>
              <a:gd name="connsiteX13" fmla="*/ 0 w 11546828"/>
              <a:gd name="connsiteY13" fmla="*/ 6212748 h 62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46828" h="6214534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F9E7324-00B8-7FFE-ACB1-6E726246EE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900" y="1188637"/>
            <a:ext cx="3141430" cy="4480726"/>
          </a:xfrm>
        </p:spPr>
        <p:txBody>
          <a:bodyPr>
            <a:normAutofit/>
          </a:bodyPr>
          <a:lstStyle/>
          <a:p>
            <a:pPr algn="r"/>
            <a:r>
              <a:rPr lang="en-JM" sz="6600"/>
              <a:t>Equity Fund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95B8C0-3C9E-D082-F227-BFAA6CBF5D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8928" y="1338729"/>
            <a:ext cx="4795584" cy="4180542"/>
          </a:xfrm>
        </p:spPr>
        <p:txBody>
          <a:bodyPr anchor="ctr">
            <a:normAutofit/>
          </a:bodyPr>
          <a:lstStyle/>
          <a:p>
            <a:r>
              <a:rPr lang="en-JM" sz="2400"/>
              <a:t>Commentary: The local stock market remains volatile due to the current high interest rate environment and market uncertainty. This is evidenced by the performance of the SLJ Equity Fund with a -5.8% YTD performance vs. the benchmark, the JSE main Index of -8.5%</a:t>
            </a:r>
          </a:p>
        </p:txBody>
      </p:sp>
    </p:spTree>
    <p:extLst>
      <p:ext uri="{BB962C8B-B14F-4D97-AF65-F5344CB8AC3E}">
        <p14:creationId xmlns:p14="http://schemas.microsoft.com/office/powerpoint/2010/main" val="758842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4026A73-1F7F-49F2-B319-8CA3B3D532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6828" cy="6214534"/>
          </a:xfrm>
          <a:custGeom>
            <a:avLst/>
            <a:gdLst>
              <a:gd name="connsiteX0" fmla="*/ 0 w 11546828"/>
              <a:gd name="connsiteY0" fmla="*/ 0 h 6214534"/>
              <a:gd name="connsiteX1" fmla="*/ 7965430 w 11546828"/>
              <a:gd name="connsiteY1" fmla="*/ 0 h 6214534"/>
              <a:gd name="connsiteX2" fmla="*/ 7965430 w 11546828"/>
              <a:gd name="connsiteY2" fmla="*/ 1786 h 6214534"/>
              <a:gd name="connsiteX3" fmla="*/ 11546828 w 11546828"/>
              <a:gd name="connsiteY3" fmla="*/ 1786 h 6214534"/>
              <a:gd name="connsiteX4" fmla="*/ 11546828 w 11546828"/>
              <a:gd name="connsiteY4" fmla="*/ 2866740 h 6214534"/>
              <a:gd name="connsiteX5" fmla="*/ 11225095 w 11546828"/>
              <a:gd name="connsiteY5" fmla="*/ 3179536 h 6214534"/>
              <a:gd name="connsiteX6" fmla="*/ 11225095 w 11546828"/>
              <a:gd name="connsiteY6" fmla="*/ 301542 h 6214534"/>
              <a:gd name="connsiteX7" fmla="*/ 320042 w 11546828"/>
              <a:gd name="connsiteY7" fmla="*/ 301542 h 6214534"/>
              <a:gd name="connsiteX8" fmla="*/ 320042 w 11546828"/>
              <a:gd name="connsiteY8" fmla="*/ 5909424 h 6214534"/>
              <a:gd name="connsiteX9" fmla="*/ 8417210 w 11546828"/>
              <a:gd name="connsiteY9" fmla="*/ 5909424 h 6214534"/>
              <a:gd name="connsiteX10" fmla="*/ 8103383 w 11546828"/>
              <a:gd name="connsiteY10" fmla="*/ 6214534 h 6214534"/>
              <a:gd name="connsiteX11" fmla="*/ 7222929 w 11546828"/>
              <a:gd name="connsiteY11" fmla="*/ 6214534 h 6214534"/>
              <a:gd name="connsiteX12" fmla="*/ 7222929 w 11546828"/>
              <a:gd name="connsiteY12" fmla="*/ 6212748 h 6214534"/>
              <a:gd name="connsiteX13" fmla="*/ 0 w 11546828"/>
              <a:gd name="connsiteY13" fmla="*/ 6212748 h 62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46828" h="6214534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59F3D0-5C3A-FEED-BB01-6897C5072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900" y="1188637"/>
            <a:ext cx="3141430" cy="4480726"/>
          </a:xfrm>
        </p:spPr>
        <p:txBody>
          <a:bodyPr>
            <a:normAutofit/>
          </a:bodyPr>
          <a:lstStyle/>
          <a:p>
            <a:pPr algn="r"/>
            <a:r>
              <a:rPr lang="en-JM" sz="4100"/>
              <a:t>SLJ International Equity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A28A09-E5A9-B49E-1571-532FE2EF43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8928" y="1338729"/>
            <a:ext cx="4795584" cy="4180542"/>
          </a:xfrm>
        </p:spPr>
        <p:txBody>
          <a:bodyPr anchor="ctr">
            <a:normAutofit/>
          </a:bodyPr>
          <a:lstStyle/>
          <a:p>
            <a:r>
              <a:rPr lang="en-JM" sz="2400" dirty="0"/>
              <a:t>Strategy: The Fund invests in securities listed on recognized exchanges in approved jurisdictions.</a:t>
            </a:r>
          </a:p>
          <a:p>
            <a:r>
              <a:rPr lang="en-JM" sz="2400" dirty="0"/>
              <a:t>Risk Tolerance: Aggressive</a:t>
            </a:r>
          </a:p>
          <a:p>
            <a:r>
              <a:rPr lang="en-JM" sz="2400" dirty="0"/>
              <a:t>Performance: </a:t>
            </a:r>
          </a:p>
          <a:p>
            <a:r>
              <a:rPr lang="en-JM" sz="2400" dirty="0"/>
              <a:t>12MTD 	3YR 		5YR</a:t>
            </a:r>
          </a:p>
          <a:p>
            <a:r>
              <a:rPr lang="en-JM" sz="2400" dirty="0"/>
              <a:t>11.5% 	4.4% 		5.6%</a:t>
            </a:r>
          </a:p>
        </p:txBody>
      </p:sp>
    </p:spTree>
    <p:extLst>
      <p:ext uri="{BB962C8B-B14F-4D97-AF65-F5344CB8AC3E}">
        <p14:creationId xmlns:p14="http://schemas.microsoft.com/office/powerpoint/2010/main" val="41586543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B47FC9C-2ED3-4100-A4EF-E8CDFEE106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55A320-218A-BE66-B7A4-866AADB36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358141"/>
            <a:ext cx="10515600" cy="94266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5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SLJ International Equity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467A50D-86B2-272E-FC99-582E03E6BA6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55588" y="557189"/>
            <a:ext cx="9280823" cy="4629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413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4026A73-1F7F-49F2-B319-8CA3B3D532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6828" cy="6214534"/>
          </a:xfrm>
          <a:custGeom>
            <a:avLst/>
            <a:gdLst>
              <a:gd name="connsiteX0" fmla="*/ 0 w 11546828"/>
              <a:gd name="connsiteY0" fmla="*/ 0 h 6214534"/>
              <a:gd name="connsiteX1" fmla="*/ 7965430 w 11546828"/>
              <a:gd name="connsiteY1" fmla="*/ 0 h 6214534"/>
              <a:gd name="connsiteX2" fmla="*/ 7965430 w 11546828"/>
              <a:gd name="connsiteY2" fmla="*/ 1786 h 6214534"/>
              <a:gd name="connsiteX3" fmla="*/ 11546828 w 11546828"/>
              <a:gd name="connsiteY3" fmla="*/ 1786 h 6214534"/>
              <a:gd name="connsiteX4" fmla="*/ 11546828 w 11546828"/>
              <a:gd name="connsiteY4" fmla="*/ 2866740 h 6214534"/>
              <a:gd name="connsiteX5" fmla="*/ 11225095 w 11546828"/>
              <a:gd name="connsiteY5" fmla="*/ 3179536 h 6214534"/>
              <a:gd name="connsiteX6" fmla="*/ 11225095 w 11546828"/>
              <a:gd name="connsiteY6" fmla="*/ 301542 h 6214534"/>
              <a:gd name="connsiteX7" fmla="*/ 320042 w 11546828"/>
              <a:gd name="connsiteY7" fmla="*/ 301542 h 6214534"/>
              <a:gd name="connsiteX8" fmla="*/ 320042 w 11546828"/>
              <a:gd name="connsiteY8" fmla="*/ 5909424 h 6214534"/>
              <a:gd name="connsiteX9" fmla="*/ 8417210 w 11546828"/>
              <a:gd name="connsiteY9" fmla="*/ 5909424 h 6214534"/>
              <a:gd name="connsiteX10" fmla="*/ 8103383 w 11546828"/>
              <a:gd name="connsiteY10" fmla="*/ 6214534 h 6214534"/>
              <a:gd name="connsiteX11" fmla="*/ 7222929 w 11546828"/>
              <a:gd name="connsiteY11" fmla="*/ 6214534 h 6214534"/>
              <a:gd name="connsiteX12" fmla="*/ 7222929 w 11546828"/>
              <a:gd name="connsiteY12" fmla="*/ 6212748 h 6214534"/>
              <a:gd name="connsiteX13" fmla="*/ 0 w 11546828"/>
              <a:gd name="connsiteY13" fmla="*/ 6212748 h 62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46828" h="6214534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235576-B816-BDB2-2010-E9CE00ED14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900" y="1188637"/>
            <a:ext cx="3141430" cy="4480726"/>
          </a:xfrm>
        </p:spPr>
        <p:txBody>
          <a:bodyPr>
            <a:normAutofit/>
          </a:bodyPr>
          <a:lstStyle/>
          <a:p>
            <a:pPr algn="r"/>
            <a:r>
              <a:rPr lang="en-JM" sz="4100"/>
              <a:t>SLJ International Equity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5D09EC-643B-6A50-80ED-F89A5916B7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8928" y="1338729"/>
            <a:ext cx="4795584" cy="4180542"/>
          </a:xfrm>
        </p:spPr>
        <p:txBody>
          <a:bodyPr anchor="ctr">
            <a:normAutofit/>
          </a:bodyPr>
          <a:lstStyle/>
          <a:p>
            <a:r>
              <a:rPr lang="en-JM" sz="2400"/>
              <a:t>Commentary: The International Equity Fund generated a YTD return of 11.5% vs the S&amp;P 500 Index and devaluation of 26.1%. The stock market remains volatile however, there has been an uptick in the performance in recent months.</a:t>
            </a:r>
          </a:p>
        </p:txBody>
      </p:sp>
    </p:spTree>
    <p:extLst>
      <p:ext uri="{BB962C8B-B14F-4D97-AF65-F5344CB8AC3E}">
        <p14:creationId xmlns:p14="http://schemas.microsoft.com/office/powerpoint/2010/main" val="34972893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4026A73-1F7F-49F2-B319-8CA3B3D532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6828" cy="6214534"/>
          </a:xfrm>
          <a:custGeom>
            <a:avLst/>
            <a:gdLst>
              <a:gd name="connsiteX0" fmla="*/ 0 w 11546828"/>
              <a:gd name="connsiteY0" fmla="*/ 0 h 6214534"/>
              <a:gd name="connsiteX1" fmla="*/ 7965430 w 11546828"/>
              <a:gd name="connsiteY1" fmla="*/ 0 h 6214534"/>
              <a:gd name="connsiteX2" fmla="*/ 7965430 w 11546828"/>
              <a:gd name="connsiteY2" fmla="*/ 1786 h 6214534"/>
              <a:gd name="connsiteX3" fmla="*/ 11546828 w 11546828"/>
              <a:gd name="connsiteY3" fmla="*/ 1786 h 6214534"/>
              <a:gd name="connsiteX4" fmla="*/ 11546828 w 11546828"/>
              <a:gd name="connsiteY4" fmla="*/ 2866740 h 6214534"/>
              <a:gd name="connsiteX5" fmla="*/ 11225095 w 11546828"/>
              <a:gd name="connsiteY5" fmla="*/ 3179536 h 6214534"/>
              <a:gd name="connsiteX6" fmla="*/ 11225095 w 11546828"/>
              <a:gd name="connsiteY6" fmla="*/ 301542 h 6214534"/>
              <a:gd name="connsiteX7" fmla="*/ 320042 w 11546828"/>
              <a:gd name="connsiteY7" fmla="*/ 301542 h 6214534"/>
              <a:gd name="connsiteX8" fmla="*/ 320042 w 11546828"/>
              <a:gd name="connsiteY8" fmla="*/ 5909424 h 6214534"/>
              <a:gd name="connsiteX9" fmla="*/ 8417210 w 11546828"/>
              <a:gd name="connsiteY9" fmla="*/ 5909424 h 6214534"/>
              <a:gd name="connsiteX10" fmla="*/ 8103383 w 11546828"/>
              <a:gd name="connsiteY10" fmla="*/ 6214534 h 6214534"/>
              <a:gd name="connsiteX11" fmla="*/ 7222929 w 11546828"/>
              <a:gd name="connsiteY11" fmla="*/ 6214534 h 6214534"/>
              <a:gd name="connsiteX12" fmla="*/ 7222929 w 11546828"/>
              <a:gd name="connsiteY12" fmla="*/ 6212748 h 6214534"/>
              <a:gd name="connsiteX13" fmla="*/ 0 w 11546828"/>
              <a:gd name="connsiteY13" fmla="*/ 6212748 h 62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46828" h="6214534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58E09A-A324-2DE4-0E20-E8205BC646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900" y="1188637"/>
            <a:ext cx="3141430" cy="4480726"/>
          </a:xfrm>
        </p:spPr>
        <p:txBody>
          <a:bodyPr>
            <a:normAutofit/>
          </a:bodyPr>
          <a:lstStyle/>
          <a:p>
            <a:pPr algn="r"/>
            <a:r>
              <a:rPr lang="en-JM" sz="6600"/>
              <a:t>Fixed Income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D1CFD3-3A9A-3B07-2552-C072D306BB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8928" y="1338729"/>
            <a:ext cx="4795584" cy="4180542"/>
          </a:xfrm>
        </p:spPr>
        <p:txBody>
          <a:bodyPr anchor="ctr">
            <a:normAutofit/>
          </a:bodyPr>
          <a:lstStyle/>
          <a:p>
            <a:r>
              <a:rPr lang="en-JM" sz="2400" dirty="0"/>
              <a:t>Strategy: The Fund invests mainly GOJ securities and repos with average portfolio maturity 10 to 15 years.</a:t>
            </a:r>
          </a:p>
          <a:p>
            <a:r>
              <a:rPr lang="en-JM" sz="2400" dirty="0"/>
              <a:t>Risk Tolerance: Moderate</a:t>
            </a:r>
          </a:p>
          <a:p>
            <a:r>
              <a:rPr lang="en-JM" sz="2400" dirty="0"/>
              <a:t>Performance: </a:t>
            </a:r>
          </a:p>
          <a:p>
            <a:r>
              <a:rPr lang="en-JM" sz="2400" dirty="0"/>
              <a:t>12MTD 	3YR		 5YR</a:t>
            </a:r>
          </a:p>
          <a:p>
            <a:r>
              <a:rPr lang="en-JM" sz="2400" dirty="0"/>
              <a:t>1.3% 		0.4% 		0.3%</a:t>
            </a:r>
          </a:p>
        </p:txBody>
      </p:sp>
    </p:spTree>
    <p:extLst>
      <p:ext uri="{BB962C8B-B14F-4D97-AF65-F5344CB8AC3E}">
        <p14:creationId xmlns:p14="http://schemas.microsoft.com/office/powerpoint/2010/main" val="25068290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503</Words>
  <Application>Microsoft Office PowerPoint</Application>
  <PresentationFormat>Widescreen</PresentationFormat>
  <Paragraphs>55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Aptos</vt:lpstr>
      <vt:lpstr>Aptos Display</vt:lpstr>
      <vt:lpstr>Arial</vt:lpstr>
      <vt:lpstr>Calibri</vt:lpstr>
      <vt:lpstr>Candara</vt:lpstr>
      <vt:lpstr>Office Theme</vt:lpstr>
      <vt:lpstr>Investment 101</vt:lpstr>
      <vt:lpstr>Quick Investment Guide</vt:lpstr>
      <vt:lpstr>Equity Fund</vt:lpstr>
      <vt:lpstr>Equity Fund</vt:lpstr>
      <vt:lpstr>Equity Fund</vt:lpstr>
      <vt:lpstr>SLJ International Equity</vt:lpstr>
      <vt:lpstr>SLJ International Equity</vt:lpstr>
      <vt:lpstr>SLJ International Equity</vt:lpstr>
      <vt:lpstr>Fixed Income</vt:lpstr>
      <vt:lpstr>Fixed Income</vt:lpstr>
      <vt:lpstr>Fixed Income</vt:lpstr>
      <vt:lpstr>SLJ Money Market</vt:lpstr>
      <vt:lpstr>SLJ Money Market</vt:lpstr>
      <vt:lpstr>SLJ Money Market</vt:lpstr>
      <vt:lpstr>SLJ Foreign Currency Indexed Fund</vt:lpstr>
      <vt:lpstr>SLJ Foreign Currency</vt:lpstr>
      <vt:lpstr>SLJ Foreign Currency Indexed Fund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Investment 101</dc:title>
  <dc:creator>Granville Knight</dc:creator>
  <cp:lastModifiedBy>Granville Knight</cp:lastModifiedBy>
  <cp:revision>1</cp:revision>
  <dcterms:created xsi:type="dcterms:W3CDTF">2024-05-09T23:27:15Z</dcterms:created>
  <dcterms:modified xsi:type="dcterms:W3CDTF">2024-05-10T00:33:06Z</dcterms:modified>
</cp:coreProperties>
</file>